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1.xml" ContentType="application/vnd.openxmlformats-officedocument.drawingml.diagram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66" d="100"/>
          <a:sy n="66" d="100"/>
        </p:scale>
        <p:origin x="-1506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4B0F53-C0AF-408B-8499-F7737F1EBDF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7CC99E1D-68BC-4879-B833-9F6A6513FEC2}">
      <dgm:prSet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nl-NL" sz="900" dirty="0" smtClean="0"/>
            <a:t>rotor</a:t>
          </a:r>
          <a:r>
            <a:rPr lang="nl-NL" sz="1100" dirty="0" smtClean="0"/>
            <a:t> </a:t>
          </a:r>
          <a:r>
            <a:rPr lang="nl-NL" sz="900" dirty="0" err="1" smtClean="0"/>
            <a:t>blade</a:t>
          </a:r>
          <a:endParaRPr lang="nl-NL" sz="1100" dirty="0"/>
        </a:p>
      </dgm:t>
    </dgm:pt>
    <dgm:pt modelId="{75E7F2B4-4AAF-4500-9037-98C6496A39D9}" type="parTrans" cxnId="{8DF9B54F-441D-47E2-B83C-E9C3C1F9B48E}">
      <dgm:prSet/>
      <dgm:spPr/>
      <dgm:t>
        <a:bodyPr/>
        <a:lstStyle/>
        <a:p>
          <a:endParaRPr lang="nl-NL"/>
        </a:p>
      </dgm:t>
    </dgm:pt>
    <dgm:pt modelId="{9A1E3FFB-A894-4FB6-A4FA-D35AE2A080B5}" type="sibTrans" cxnId="{8DF9B54F-441D-47E2-B83C-E9C3C1F9B48E}">
      <dgm:prSet/>
      <dgm:spPr/>
      <dgm:t>
        <a:bodyPr/>
        <a:lstStyle/>
        <a:p>
          <a:endParaRPr lang="nl-NL"/>
        </a:p>
      </dgm:t>
    </dgm:pt>
    <dgm:pt modelId="{B996FBEB-3282-4431-8846-6AC7366C13F2}" type="pres">
      <dgm:prSet presAssocID="{B14B0F53-C0AF-408B-8499-F7737F1EBDF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nl-NL"/>
        </a:p>
      </dgm:t>
    </dgm:pt>
    <dgm:pt modelId="{A3CDE9DD-56C2-4FEE-A2CD-528EE369E542}" type="pres">
      <dgm:prSet presAssocID="{7CC99E1D-68BC-4879-B833-9F6A6513FEC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8DF9B54F-441D-47E2-B83C-E9C3C1F9B48E}" srcId="{B14B0F53-C0AF-408B-8499-F7737F1EBDFE}" destId="{7CC99E1D-68BC-4879-B833-9F6A6513FEC2}" srcOrd="0" destOrd="0" parTransId="{75E7F2B4-4AAF-4500-9037-98C6496A39D9}" sibTransId="{9A1E3FFB-A894-4FB6-A4FA-D35AE2A080B5}"/>
    <dgm:cxn modelId="{AEF5D877-7CA1-47DC-99AE-436AD6420C70}" type="presOf" srcId="{7CC99E1D-68BC-4879-B833-9F6A6513FEC2}" destId="{A3CDE9DD-56C2-4FEE-A2CD-528EE369E542}" srcOrd="0" destOrd="0" presId="urn:microsoft.com/office/officeart/2005/8/layout/vList2"/>
    <dgm:cxn modelId="{4E0C5F28-EEC1-4460-AA23-267DAE404D19}" type="presOf" srcId="{B14B0F53-C0AF-408B-8499-F7737F1EBDFE}" destId="{B996FBEB-3282-4431-8846-6AC7366C13F2}" srcOrd="0" destOrd="0" presId="urn:microsoft.com/office/officeart/2005/8/layout/vList2"/>
    <dgm:cxn modelId="{06BC6140-70AD-482A-9A3C-7208FEB26B59}" type="presParOf" srcId="{B996FBEB-3282-4431-8846-6AC7366C13F2}" destId="{A3CDE9DD-56C2-4FEE-A2CD-528EE369E54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3CDE9DD-56C2-4FEE-A2CD-528EE369E542}">
      <dsp:nvSpPr>
        <dsp:cNvPr id="0" name=""/>
        <dsp:cNvSpPr/>
      </dsp:nvSpPr>
      <dsp:spPr>
        <a:xfrm>
          <a:off x="0" y="9125"/>
          <a:ext cx="914033" cy="243360"/>
        </a:xfrm>
        <a:prstGeom prst="roundRect">
          <a:avLst/>
        </a:prstGeom>
        <a:solidFill>
          <a:schemeClr val="lt1"/>
        </a:solidFill>
        <a:ln w="3175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l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900" kern="1200" dirty="0" smtClean="0"/>
            <a:t>rotor</a:t>
          </a:r>
          <a:r>
            <a:rPr lang="nl-NL" sz="1100" kern="1200" dirty="0" smtClean="0"/>
            <a:t> </a:t>
          </a:r>
          <a:r>
            <a:rPr lang="nl-NL" sz="900" kern="1200" dirty="0" err="1" smtClean="0"/>
            <a:t>blade</a:t>
          </a:r>
          <a:endParaRPr lang="nl-NL" sz="1100" kern="1200" dirty="0"/>
        </a:p>
      </dsp:txBody>
      <dsp:txXfrm>
        <a:off x="0" y="9125"/>
        <a:ext cx="914033" cy="2433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199" y="1295400"/>
            <a:ext cx="8228013" cy="1927225"/>
          </a:xfrm>
        </p:spPr>
        <p:txBody>
          <a:bodyPr tIns="0" bIns="0" anchor="b" anchorCtr="0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199" y="3307976"/>
            <a:ext cx="8228013" cy="1066800"/>
          </a:xfrm>
        </p:spPr>
        <p:txBody>
          <a:bodyPr tIns="0" bIns="0"/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2/5/2013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292818" y="5804647"/>
            <a:ext cx="367088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sz="4400">
                <a:solidFill>
                  <a:schemeClr val="accent1"/>
                </a:solidFill>
                <a:latin typeface="Wingdings" pitchFamily="2" charset="2"/>
              </a:rPr>
              <a:t>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2/5/2013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36694"/>
            <a:ext cx="6400800" cy="1362075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399" y="3609695"/>
            <a:ext cx="5181601" cy="1500187"/>
          </a:xfrm>
        </p:spPr>
        <p:txBody>
          <a:bodyPr anchor="t" anchorCtr="0"/>
          <a:lstStyle>
            <a:lvl1pPr marL="0" indent="0" algn="r">
              <a:spcBef>
                <a:spcPts val="300"/>
              </a:spcBef>
              <a:buNone/>
              <a:defRPr sz="180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/>
              <a:pPr/>
              <a:t>2/5/2013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8999" y="6356350"/>
            <a:ext cx="144621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F2F5E10-5301-4EE6-90D2-A6C4A3F62BED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292818" y="5804647"/>
            <a:ext cx="367088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sz="4400">
                <a:solidFill>
                  <a:schemeClr val="accent1"/>
                </a:solidFill>
                <a:latin typeface="Wingdings" pitchFamily="2" charset="2"/>
              </a:rPr>
              <a:t>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0664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4753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tabLst/>
              <a:defRPr sz="1600"/>
            </a:lvl6pPr>
            <a:lvl7pPr marL="2173288" indent="-227013">
              <a:tabLst/>
              <a:defRPr sz="1600"/>
            </a:lvl7pPr>
            <a:lvl8pPr marL="2398713" indent="-227013">
              <a:tabLst/>
              <a:defRPr sz="1600"/>
            </a:lvl8pPr>
            <a:lvl9pPr marL="2625725" indent="-227013">
              <a:tabLst/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2/5/2013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2232211"/>
            <a:ext cx="3767328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0664" y="3160059"/>
            <a:ext cx="3767328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1578" y="2232211"/>
            <a:ext cx="3767328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1578" y="3160059"/>
            <a:ext cx="3767328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2/5/2013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2784475"/>
            <a:ext cx="7656512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2/5/2013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762000" y="4497070"/>
            <a:ext cx="7656512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6008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2/5/2013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6008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740664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6008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2/5/2013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6008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73288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2572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739775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</a:p>
          <a:p>
            <a:pPr lvl="4"/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739775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73288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2572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2/5/2013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2/5/2013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81001"/>
            <a:ext cx="3509683" cy="2209800"/>
          </a:xfrm>
        </p:spPr>
        <p:txBody>
          <a:bodyPr anchor="b"/>
          <a:lstStyle>
            <a:lvl1pPr algn="l">
              <a:defRPr sz="44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0" y="273050"/>
            <a:ext cx="3657600" cy="585311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649071"/>
            <a:ext cx="3509683" cy="3388192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/>
              <a:pPr/>
              <a:t>2/5/2013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1425" y="381001"/>
            <a:ext cx="3635375" cy="2209800"/>
          </a:xfrm>
        </p:spPr>
        <p:txBody>
          <a:bodyPr anchor="b"/>
          <a:lstStyle>
            <a:lvl1pPr algn="l">
              <a:defRPr sz="44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51425" y="2649070"/>
            <a:ext cx="3635375" cy="3505667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/>
              <a:pPr/>
              <a:t>2/5/2013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28600" y="1143000"/>
            <a:ext cx="4267200" cy="4267200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1425" y="381001"/>
            <a:ext cx="3635375" cy="2209800"/>
          </a:xfrm>
        </p:spPr>
        <p:txBody>
          <a:bodyPr anchor="b"/>
          <a:lstStyle>
            <a:lvl1pPr algn="l">
              <a:defRPr sz="44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51425" y="2649070"/>
            <a:ext cx="3635375" cy="3505667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/>
              <a:pPr/>
              <a:t>2/5/2013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90600" y="2590800"/>
            <a:ext cx="3505200" cy="3505200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2479675" y="1260475"/>
            <a:ext cx="1254125" cy="1254125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69875" y="762000"/>
            <a:ext cx="2092325" cy="2092325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568388"/>
            <a:ext cx="8228013" cy="3468875"/>
          </a:xfrm>
        </p:spPr>
        <p:txBody>
          <a:bodyPr vert="eaVert"/>
          <a:lstStyle>
            <a:lvl5pPr>
              <a:defRPr/>
            </a:lvl5pPr>
            <a:lvl6pPr marL="1719072">
              <a:defRPr/>
            </a:lvl6pPr>
            <a:lvl7pPr marL="1719072">
              <a:defRPr/>
            </a:lvl7pPr>
            <a:lvl8pPr marL="1719072">
              <a:defRPr/>
            </a:lvl8pPr>
            <a:lvl9pPr marL="1719072"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2/5/2013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274638"/>
            <a:ext cx="1524000" cy="5851525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16859"/>
            <a:ext cx="6019800" cy="5615642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2/5/2013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2/5/2013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4514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9775" y="2770094"/>
            <a:ext cx="7662864" cy="32671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79BC7E7-EA8E-4DA7-915E-CC098D9BADCB}" type="datetimeFigureOut">
              <a:rPr lang="en-US" smtClean="0"/>
              <a:pPr/>
              <a:t>2/5/2013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89613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35635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F2F5E10-5301-4EE6-90D2-A6C4A3F62BED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SzPct val="90000"/>
        <a:buFont typeface="Wingdings" pitchFamily="2" charset="2"/>
        <a:buChar char="S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S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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-werkblad1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youtu.be/0lyxZcaHlng" TargetMode="Externa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profielwerkstukwindmolens.awardspace.com/?page=onderdelen" TargetMode="External"/><Relationship Id="rId3" Type="http://schemas.openxmlformats.org/officeDocument/2006/relationships/hyperlink" Target="http://www.windenergie.nl/onderwerpen/wet-en-regelgeving/normen-en-certificaten" TargetMode="External"/><Relationship Id="rId7" Type="http://schemas.openxmlformats.org/officeDocument/2006/relationships/hyperlink" Target="http://www.energiekeuzes.nl/windturbine/generator/" TargetMode="External"/><Relationship Id="rId2" Type="http://schemas.openxmlformats.org/officeDocument/2006/relationships/hyperlink" Target="http://www.windenergie.nl/onderwerpen/techniek/veiligheidseisen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windenergie.nl/onderwerpen/techniek/werking" TargetMode="External"/><Relationship Id="rId5" Type="http://schemas.openxmlformats.org/officeDocument/2006/relationships/hyperlink" Target="http://www.windenergie.nl/onderwerpen/techniek/elektriciteitsnet" TargetMode="External"/><Relationship Id="rId10" Type="http://schemas.openxmlformats.org/officeDocument/2006/relationships/hyperlink" Target="http://statline.cbs.nl/StatWeb/publication/?DM=SLNL&amp;PA=70802ned&amp;D1=0,5-6&amp;D2=a&amp;D3=135,152-155,157-159,161-163,165-167,169-172,174-176,178-180,182&amp;HDR=T,G1&amp;STB=G2&amp;VW=T" TargetMode="External"/><Relationship Id="rId4" Type="http://schemas.openxmlformats.org/officeDocument/2006/relationships/hyperlink" Target="http://www.windenergie.nl/onderwerpen/techniek/opbrengst" TargetMode="External"/><Relationship Id="rId9" Type="http://schemas.openxmlformats.org/officeDocument/2006/relationships/hyperlink" Target="http://www.duurzaambouwloket.nl/maatregelen-windenergie-12-energie-2-4.html" TargetMode="Externa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://upload.wikimedia.org/wikipedia/commons/f/f7/Taiwan_2009_JinGuaShi_Historic_Gold_Mine_Combined_Darrieus_Savonius_Wind_Turbines_FRD_8638.jpg" TargetMode="External"/><Relationship Id="rId3" Type="http://schemas.openxmlformats.org/officeDocument/2006/relationships/hyperlink" Target="http://www.winvast.nl/dintelhaven-turbine.html" TargetMode="External"/><Relationship Id="rId7" Type="http://schemas.openxmlformats.org/officeDocument/2006/relationships/hyperlink" Target="http://upload.wikimedia.org/wikipedia/commons/9/92/Darrieus_rotor002.jpg" TargetMode="External"/><Relationship Id="rId2" Type="http://schemas.openxmlformats.org/officeDocument/2006/relationships/hyperlink" Target="http://www.nibud.nl/uitgaven/huishouden/gas-elektriciteit-en-water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debeterewereld.nl/Artikelen/4274/SAMEN_JE_EIGEN_STROOM_OPWEKKEN" TargetMode="External"/><Relationship Id="rId5" Type="http://schemas.openxmlformats.org/officeDocument/2006/relationships/hyperlink" Target="http://upload.wikimedia.org/wikipedia/commons/9/9f/NASA_MOD-0_smoke_test_1982_05937L.jpg" TargetMode="External"/><Relationship Id="rId4" Type="http://schemas.openxmlformats.org/officeDocument/2006/relationships/hyperlink" Target="http://www.windparksvdw.nl/index.php?option=com_content&amp;view=article&amp;id=53&amp;Itemid=63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 err="1" smtClean="0"/>
              <a:t>How</a:t>
            </a:r>
            <a:r>
              <a:rPr lang="nl-NL" dirty="0" smtClean="0"/>
              <a:t> do we </a:t>
            </a:r>
            <a:r>
              <a:rPr lang="nl-NL" dirty="0" err="1" smtClean="0"/>
              <a:t>obtain</a:t>
            </a:r>
            <a:r>
              <a:rPr lang="nl-NL" dirty="0" smtClean="0"/>
              <a:t> </a:t>
            </a:r>
            <a:r>
              <a:rPr lang="nl-NL" dirty="0" err="1" smtClean="0"/>
              <a:t>windenergy</a:t>
            </a:r>
            <a:r>
              <a:rPr lang="nl-NL" dirty="0" smtClean="0"/>
              <a:t>?</a:t>
            </a:r>
            <a:endParaRPr lang="nl-NL" dirty="0"/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 smtClean="0"/>
              <a:t>The </a:t>
            </a:r>
            <a:r>
              <a:rPr lang="nl-NL" dirty="0" err="1" smtClean="0"/>
              <a:t>technique</a:t>
            </a:r>
            <a:r>
              <a:rPr lang="nl-NL" dirty="0" smtClean="0"/>
              <a:t> </a:t>
            </a:r>
            <a:r>
              <a:rPr lang="nl-NL" dirty="0" err="1" smtClean="0"/>
              <a:t>behind</a:t>
            </a:r>
            <a:r>
              <a:rPr lang="nl-NL" dirty="0" smtClean="0"/>
              <a:t> </a:t>
            </a:r>
            <a:r>
              <a:rPr lang="nl-NL" dirty="0" err="1" smtClean="0"/>
              <a:t>windenergy</a:t>
            </a:r>
            <a:endParaRPr lang="nl-NL" dirty="0" smtClean="0"/>
          </a:p>
          <a:p>
            <a:endParaRPr lang="nl-NL" dirty="0"/>
          </a:p>
          <a:p>
            <a:r>
              <a:rPr lang="nl-NL" dirty="0" err="1" smtClean="0"/>
              <a:t>by</a:t>
            </a:r>
            <a:r>
              <a:rPr lang="nl-NL" dirty="0" smtClean="0"/>
              <a:t> Jesse Voorhorst en Constantijn van der Eijk</a:t>
            </a:r>
            <a:endParaRPr lang="nl-NL" dirty="0"/>
          </a:p>
        </p:txBody>
      </p:sp>
    </p:spTree>
    <p:extLst>
      <p:ext uri="{BB962C8B-B14F-4D97-AF65-F5344CB8AC3E}">
        <p14:creationId xmlns="" xmlns:p14="http://schemas.microsoft.com/office/powerpoint/2010/main" val="126647224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What</a:t>
            </a:r>
            <a:r>
              <a:rPr lang="nl-NL" dirty="0" smtClean="0"/>
              <a:t> kind of </a:t>
            </a:r>
            <a:r>
              <a:rPr lang="nl-NL" dirty="0" err="1" smtClean="0"/>
              <a:t>windmills</a:t>
            </a:r>
            <a:r>
              <a:rPr lang="nl-NL" dirty="0" smtClean="0"/>
              <a:t/>
            </a:r>
            <a:br>
              <a:rPr lang="nl-NL" dirty="0" smtClean="0"/>
            </a:br>
            <a:r>
              <a:rPr lang="nl-NL" dirty="0" smtClean="0"/>
              <a:t>do </a:t>
            </a:r>
            <a:r>
              <a:rPr lang="nl-NL" dirty="0" err="1" smtClean="0"/>
              <a:t>exist</a:t>
            </a:r>
            <a:r>
              <a:rPr lang="nl-NL" dirty="0" smtClean="0"/>
              <a:t>?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err="1" smtClean="0"/>
              <a:t>Two</a:t>
            </a:r>
            <a:r>
              <a:rPr lang="nl-NL" dirty="0" smtClean="0"/>
              <a:t> types</a:t>
            </a:r>
          </a:p>
          <a:p>
            <a:pPr lvl="1"/>
            <a:r>
              <a:rPr lang="nl-NL" dirty="0" smtClean="0"/>
              <a:t>Horizontal </a:t>
            </a:r>
            <a:r>
              <a:rPr lang="nl-NL" dirty="0" err="1" smtClean="0"/>
              <a:t>axis</a:t>
            </a:r>
            <a:r>
              <a:rPr lang="nl-NL" dirty="0" smtClean="0"/>
              <a:t> wind turbine (HAWT)</a:t>
            </a:r>
          </a:p>
          <a:p>
            <a:pPr lvl="2"/>
            <a:r>
              <a:rPr lang="nl-NL" dirty="0" smtClean="0"/>
              <a:t>Most in </a:t>
            </a:r>
            <a:r>
              <a:rPr lang="nl-NL" dirty="0" err="1" smtClean="0"/>
              <a:t>use</a:t>
            </a:r>
            <a:endParaRPr lang="nl-NL" dirty="0" smtClean="0"/>
          </a:p>
          <a:p>
            <a:pPr lvl="1"/>
            <a:r>
              <a:rPr lang="nl-NL" dirty="0" err="1" smtClean="0"/>
              <a:t>Vertical</a:t>
            </a:r>
            <a:r>
              <a:rPr lang="nl-NL" dirty="0" smtClean="0"/>
              <a:t> </a:t>
            </a:r>
            <a:r>
              <a:rPr lang="nl-NL" dirty="0" err="1" smtClean="0"/>
              <a:t>axis</a:t>
            </a:r>
            <a:r>
              <a:rPr lang="nl-NL" dirty="0" smtClean="0"/>
              <a:t> wind turbine (VAWT)</a:t>
            </a:r>
          </a:p>
          <a:p>
            <a:pPr lvl="2"/>
            <a:r>
              <a:rPr lang="nl-NL" dirty="0" smtClean="0"/>
              <a:t>In </a:t>
            </a:r>
            <a:r>
              <a:rPr lang="nl-NL" dirty="0" err="1" smtClean="0"/>
              <a:t>development</a:t>
            </a:r>
            <a:endParaRPr lang="nl-NL" dirty="0"/>
          </a:p>
        </p:txBody>
      </p:sp>
    </p:spTree>
    <p:extLst>
      <p:ext uri="{BB962C8B-B14F-4D97-AF65-F5344CB8AC3E}">
        <p14:creationId xmlns="" xmlns:p14="http://schemas.microsoft.com/office/powerpoint/2010/main" val="75985962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HAWT</a:t>
            </a:r>
            <a:endParaRPr lang="nl-NL" dirty="0"/>
          </a:p>
        </p:txBody>
      </p:sp>
      <p:pic>
        <p:nvPicPr>
          <p:cNvPr id="5" name="Tijdelijke aanduiding voor inhoud 4" descr="windturbine.jpg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407" r="11407"/>
          <a:stretch>
            <a:fillRect/>
          </a:stretch>
        </p:blipFill>
        <p:spPr/>
      </p:pic>
      <p:pic>
        <p:nvPicPr>
          <p:cNvPr id="6" name="Tijdelijke aanduiding voor inhoud 5" descr="NASA_MOD-0_smoke_test_1982_05937L.jpg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30922"/>
          <a:stretch/>
        </p:blipFill>
        <p:spPr/>
      </p:pic>
    </p:spTree>
    <p:extLst>
      <p:ext uri="{BB962C8B-B14F-4D97-AF65-F5344CB8AC3E}">
        <p14:creationId xmlns="" xmlns:p14="http://schemas.microsoft.com/office/powerpoint/2010/main" val="186406535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VAWT</a:t>
            </a:r>
            <a:endParaRPr lang="nl-NL" dirty="0"/>
          </a:p>
        </p:txBody>
      </p:sp>
      <p:pic>
        <p:nvPicPr>
          <p:cNvPr id="5" name="Tijdelijke aanduiding voor inhoud 4" descr="Darrieus_rotor002.jpg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7372" b="13385"/>
          <a:stretch/>
        </p:blipFill>
        <p:spPr>
          <a:xfrm>
            <a:off x="741363" y="2784474"/>
            <a:ext cx="3767137" cy="3979028"/>
          </a:xfrm>
        </p:spPr>
      </p:pic>
      <p:pic>
        <p:nvPicPr>
          <p:cNvPr id="6" name="Tijdelijke aanduiding voor inhoud 5" descr="Taiwan_2009_JinGuaShi_Historic_Gold_Mine_Combined_Darrieus_Savonius_Wind_Turbines_FRD_8638.jpg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3145" b="16693"/>
          <a:stretch/>
        </p:blipFill>
        <p:spPr>
          <a:xfrm>
            <a:off x="4634753" y="2784474"/>
            <a:ext cx="3767328" cy="3979027"/>
          </a:xfrm>
        </p:spPr>
      </p:pic>
    </p:spTree>
    <p:extLst>
      <p:ext uri="{BB962C8B-B14F-4D97-AF65-F5344CB8AC3E}">
        <p14:creationId xmlns="" xmlns:p14="http://schemas.microsoft.com/office/powerpoint/2010/main" val="2592745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How</a:t>
            </a:r>
            <a:r>
              <a:rPr lang="nl-NL" dirty="0" smtClean="0"/>
              <a:t> is a wind turbine built?</a:t>
            </a:r>
            <a:endParaRPr lang="nl-NL" dirty="0"/>
          </a:p>
        </p:txBody>
      </p:sp>
      <p:pic>
        <p:nvPicPr>
          <p:cNvPr id="11" name="Tijdelijke aanduiding voor inhoud 10" descr="IMG_5056 blad1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-37953" r="-37953"/>
          <a:stretch>
            <a:fillRect/>
          </a:stretch>
        </p:blipFill>
        <p:spPr>
          <a:xfrm>
            <a:off x="5000595" y="4005877"/>
            <a:ext cx="4824850" cy="2057142"/>
          </a:xfrm>
        </p:spPr>
      </p:pic>
      <p:pic>
        <p:nvPicPr>
          <p:cNvPr id="6" name="Afbeelding 5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4103"/>
          <a:stretch/>
        </p:blipFill>
        <p:spPr bwMode="auto">
          <a:xfrm>
            <a:off x="739775" y="4165198"/>
            <a:ext cx="2120265" cy="2145608"/>
          </a:xfrm>
          <a:prstGeom prst="rect">
            <a:avLst/>
          </a:prstGeom>
          <a:solidFill>
            <a:srgbClr val="FFFFFF"/>
          </a:solidFill>
          <a:ln w="12700">
            <a:noFill/>
            <a:round/>
            <a:headEnd/>
            <a:tailEnd/>
          </a:ln>
        </p:spPr>
      </p:pic>
      <p:pic>
        <p:nvPicPr>
          <p:cNvPr id="7" name="Afbeelding 6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5653" y="2625704"/>
            <a:ext cx="2070100" cy="2760345"/>
          </a:xfrm>
          <a:prstGeom prst="rect">
            <a:avLst/>
          </a:prstGeom>
          <a:solidFill>
            <a:srgbClr val="FFFFFF"/>
          </a:solidFill>
          <a:ln w="12700">
            <a:noFill/>
            <a:round/>
            <a:headEnd/>
            <a:tailEnd/>
          </a:ln>
        </p:spPr>
      </p:pic>
      <p:pic>
        <p:nvPicPr>
          <p:cNvPr id="9" name="Afbeelding 8"/>
          <p:cNvPicPr/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775" y="1147435"/>
            <a:ext cx="2019300" cy="2679065"/>
          </a:xfrm>
          <a:prstGeom prst="rect">
            <a:avLst/>
          </a:prstGeom>
          <a:solidFill>
            <a:srgbClr val="FFFFFF"/>
          </a:solidFill>
          <a:ln w="12700">
            <a:noFill/>
            <a:round/>
            <a:headEnd/>
            <a:tailEnd/>
          </a:ln>
        </p:spPr>
      </p:pic>
      <p:pic>
        <p:nvPicPr>
          <p:cNvPr id="10" name="Afbeelding 9"/>
          <p:cNvPicPr/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8870" y="1578798"/>
            <a:ext cx="2487930" cy="1874520"/>
          </a:xfrm>
          <a:prstGeom prst="rect">
            <a:avLst/>
          </a:prstGeom>
          <a:solidFill>
            <a:srgbClr val="FFFFFF"/>
          </a:solidFill>
          <a:ln w="12700">
            <a:noFill/>
            <a:round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50382872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What</a:t>
            </a:r>
            <a:r>
              <a:rPr lang="nl-NL" dirty="0" smtClean="0"/>
              <a:t> are wind turbines made of?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3-blade HAWT: metal </a:t>
            </a:r>
            <a:r>
              <a:rPr lang="nl-NL" dirty="0" err="1" smtClean="0"/>
              <a:t>or</a:t>
            </a:r>
            <a:r>
              <a:rPr lang="nl-NL" dirty="0" smtClean="0"/>
              <a:t> concrete</a:t>
            </a:r>
          </a:p>
          <a:p>
            <a:pPr lvl="1"/>
            <a:r>
              <a:rPr lang="nl-NL" dirty="0" err="1" smtClean="0"/>
              <a:t>Rotorblades</a:t>
            </a:r>
            <a:r>
              <a:rPr lang="nl-NL" dirty="0" smtClean="0"/>
              <a:t>: </a:t>
            </a:r>
            <a:r>
              <a:rPr lang="nl-NL" dirty="0" err="1" smtClean="0"/>
              <a:t>epoxy</a:t>
            </a:r>
            <a:r>
              <a:rPr lang="nl-NL" dirty="0" smtClean="0"/>
              <a:t> </a:t>
            </a:r>
            <a:r>
              <a:rPr lang="nl-NL" dirty="0" err="1" smtClean="0"/>
              <a:t>resin</a:t>
            </a:r>
            <a:endParaRPr lang="nl-NL" dirty="0" smtClean="0"/>
          </a:p>
          <a:p>
            <a:r>
              <a:rPr lang="nl-NL" dirty="0" smtClean="0"/>
              <a:t>VAWT: </a:t>
            </a:r>
            <a:r>
              <a:rPr lang="nl-NL" dirty="0" err="1" smtClean="0"/>
              <a:t>it</a:t>
            </a:r>
            <a:r>
              <a:rPr lang="nl-NL" dirty="0" smtClean="0"/>
              <a:t> </a:t>
            </a:r>
            <a:r>
              <a:rPr lang="nl-NL" dirty="0" err="1" smtClean="0"/>
              <a:t>differs</a:t>
            </a:r>
            <a:endParaRPr lang="nl-NL" dirty="0" smtClean="0"/>
          </a:p>
        </p:txBody>
      </p:sp>
    </p:spTree>
    <p:extLst>
      <p:ext uri="{BB962C8B-B14F-4D97-AF65-F5344CB8AC3E}">
        <p14:creationId xmlns="" xmlns:p14="http://schemas.microsoft.com/office/powerpoint/2010/main" val="327513930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What</a:t>
            </a:r>
            <a:r>
              <a:rPr lang="nl-NL" dirty="0" smtClean="0"/>
              <a:t> are the criteria a wind turbine has to meet?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739775" y="2770094"/>
            <a:ext cx="7662864" cy="3909810"/>
          </a:xfrm>
        </p:spPr>
        <p:txBody>
          <a:bodyPr>
            <a:normAutofit/>
          </a:bodyPr>
          <a:lstStyle/>
          <a:p>
            <a:r>
              <a:rPr lang="nl-NL" dirty="0" err="1" smtClean="0"/>
              <a:t>several</a:t>
            </a:r>
            <a:r>
              <a:rPr lang="nl-NL" dirty="0" smtClean="0"/>
              <a:t> </a:t>
            </a:r>
            <a:r>
              <a:rPr lang="nl-NL" dirty="0" err="1" smtClean="0"/>
              <a:t>rules</a:t>
            </a:r>
            <a:r>
              <a:rPr lang="nl-NL" dirty="0" smtClean="0"/>
              <a:t> and </a:t>
            </a:r>
            <a:r>
              <a:rPr lang="nl-NL" dirty="0" err="1" smtClean="0"/>
              <a:t>standards</a:t>
            </a:r>
            <a:endParaRPr lang="nl-NL" dirty="0" smtClean="0"/>
          </a:p>
          <a:p>
            <a:pPr lvl="1"/>
            <a:r>
              <a:rPr lang="nl-NL" dirty="0" smtClean="0"/>
              <a:t>Construction</a:t>
            </a:r>
          </a:p>
          <a:p>
            <a:pPr lvl="1"/>
            <a:r>
              <a:rPr lang="nl-NL" dirty="0" err="1" smtClean="0"/>
              <a:t>Maintainance</a:t>
            </a:r>
            <a:endParaRPr lang="nl-NL" dirty="0" smtClean="0"/>
          </a:p>
          <a:p>
            <a:pPr lvl="1"/>
            <a:r>
              <a:rPr lang="nl-NL" dirty="0" err="1" smtClean="0"/>
              <a:t>Achievement</a:t>
            </a:r>
            <a:endParaRPr lang="nl-NL" dirty="0" smtClean="0"/>
          </a:p>
          <a:p>
            <a:pPr lvl="1"/>
            <a:r>
              <a:rPr lang="nl-NL" dirty="0" err="1" smtClean="0"/>
              <a:t>Grid</a:t>
            </a:r>
            <a:r>
              <a:rPr lang="nl-NL" dirty="0" smtClean="0"/>
              <a:t> </a:t>
            </a:r>
            <a:r>
              <a:rPr lang="nl-NL" dirty="0" err="1" smtClean="0"/>
              <a:t>connection</a:t>
            </a:r>
            <a:endParaRPr lang="nl-NL" dirty="0" smtClean="0"/>
          </a:p>
          <a:p>
            <a:r>
              <a:rPr lang="nl-NL" dirty="0" err="1" smtClean="0"/>
              <a:t>Certification</a:t>
            </a:r>
            <a:r>
              <a:rPr lang="nl-NL" dirty="0" smtClean="0"/>
              <a:t> is </a:t>
            </a:r>
            <a:r>
              <a:rPr lang="nl-NL" dirty="0" err="1" smtClean="0"/>
              <a:t>possible</a:t>
            </a:r>
            <a:r>
              <a:rPr lang="nl-NL" dirty="0" smtClean="0"/>
              <a:t>, </a:t>
            </a:r>
            <a:r>
              <a:rPr lang="nl-NL" dirty="0" err="1" smtClean="0"/>
              <a:t>by</a:t>
            </a:r>
            <a:r>
              <a:rPr lang="nl-NL" dirty="0" smtClean="0"/>
              <a:t> </a:t>
            </a:r>
            <a:r>
              <a:rPr lang="nl-NL" dirty="0" err="1" smtClean="0"/>
              <a:t>appointed</a:t>
            </a:r>
            <a:r>
              <a:rPr lang="nl-NL" dirty="0" smtClean="0"/>
              <a:t> </a:t>
            </a:r>
            <a:r>
              <a:rPr lang="nl-NL" dirty="0" err="1" smtClean="0"/>
              <a:t>companies</a:t>
            </a:r>
            <a:r>
              <a:rPr lang="nl-NL" dirty="0" smtClean="0"/>
              <a:t> </a:t>
            </a:r>
            <a:r>
              <a:rPr lang="nl-NL" dirty="0" err="1" smtClean="0"/>
              <a:t>only</a:t>
            </a:r>
            <a:endParaRPr lang="nl-NL" dirty="0" smtClean="0"/>
          </a:p>
          <a:p>
            <a:r>
              <a:rPr lang="nl-NL" dirty="0" err="1" smtClean="0"/>
              <a:t>Standards</a:t>
            </a:r>
            <a:r>
              <a:rPr lang="nl-NL" dirty="0" smtClean="0"/>
              <a:t> </a:t>
            </a:r>
            <a:r>
              <a:rPr lang="nl-NL" dirty="0" err="1" smtClean="0"/>
              <a:t>not</a:t>
            </a:r>
            <a:r>
              <a:rPr lang="nl-NL" dirty="0" smtClean="0"/>
              <a:t> binding, </a:t>
            </a:r>
            <a:r>
              <a:rPr lang="nl-NL" dirty="0" err="1" smtClean="0"/>
              <a:t>yet</a:t>
            </a:r>
            <a:r>
              <a:rPr lang="nl-NL" dirty="0" smtClean="0"/>
              <a:t> </a:t>
            </a:r>
            <a:r>
              <a:rPr lang="nl-NL" dirty="0" err="1" smtClean="0"/>
              <a:t>convenient</a:t>
            </a:r>
            <a:endParaRPr lang="nl-NL" dirty="0" smtClean="0"/>
          </a:p>
          <a:p>
            <a:r>
              <a:rPr lang="nl-NL" dirty="0" err="1" smtClean="0"/>
              <a:t>Standards</a:t>
            </a:r>
            <a:r>
              <a:rPr lang="nl-NL" dirty="0" smtClean="0"/>
              <a:t> more </a:t>
            </a:r>
            <a:r>
              <a:rPr lang="nl-NL" dirty="0" err="1" smtClean="0"/>
              <a:t>elaborate</a:t>
            </a:r>
            <a:r>
              <a:rPr lang="nl-NL" dirty="0" smtClean="0"/>
              <a:t> </a:t>
            </a:r>
            <a:r>
              <a:rPr lang="nl-NL" dirty="0" err="1" smtClean="0"/>
              <a:t>than</a:t>
            </a:r>
            <a:r>
              <a:rPr lang="nl-NL" dirty="0" smtClean="0"/>
              <a:t> </a:t>
            </a:r>
            <a:r>
              <a:rPr lang="nl-NL" dirty="0" err="1" smtClean="0"/>
              <a:t>legislation</a:t>
            </a:r>
            <a:endParaRPr lang="nl-NL" dirty="0"/>
          </a:p>
        </p:txBody>
      </p:sp>
    </p:spTree>
    <p:extLst>
      <p:ext uri="{BB962C8B-B14F-4D97-AF65-F5344CB8AC3E}">
        <p14:creationId xmlns="" xmlns:p14="http://schemas.microsoft.com/office/powerpoint/2010/main" val="90063839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http://www.windenergie.nl/sites/windenergie.nl/files/images/principe_turbine_kl.bmp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98377" y="2369127"/>
            <a:ext cx="3219450" cy="4395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739775" y="2770094"/>
            <a:ext cx="5189970" cy="3267169"/>
          </a:xfrm>
        </p:spPr>
        <p:txBody>
          <a:bodyPr/>
          <a:lstStyle/>
          <a:p>
            <a:r>
              <a:rPr lang="nl-NL" dirty="0" err="1" smtClean="0"/>
              <a:t>Mostly</a:t>
            </a:r>
            <a:r>
              <a:rPr lang="nl-NL" dirty="0" smtClean="0"/>
              <a:t> </a:t>
            </a:r>
            <a:r>
              <a:rPr lang="nl-NL" dirty="0" err="1" smtClean="0"/>
              <a:t>three</a:t>
            </a:r>
            <a:r>
              <a:rPr lang="nl-NL" dirty="0" smtClean="0"/>
              <a:t> rotor </a:t>
            </a:r>
            <a:r>
              <a:rPr lang="nl-NL" dirty="0" err="1" smtClean="0"/>
              <a:t>blades</a:t>
            </a:r>
            <a:endParaRPr lang="nl-NL" dirty="0" smtClean="0"/>
          </a:p>
          <a:p>
            <a:r>
              <a:rPr lang="nl-NL" dirty="0" err="1" smtClean="0"/>
              <a:t>for</a:t>
            </a:r>
            <a:r>
              <a:rPr lang="nl-NL" dirty="0" smtClean="0"/>
              <a:t> </a:t>
            </a:r>
            <a:r>
              <a:rPr lang="nl-NL" dirty="0" err="1" smtClean="0"/>
              <a:t>energy</a:t>
            </a:r>
            <a:r>
              <a:rPr lang="nl-NL" dirty="0" smtClean="0"/>
              <a:t> rotor </a:t>
            </a:r>
            <a:r>
              <a:rPr lang="nl-NL" dirty="0" err="1" smtClean="0"/>
              <a:t>blades</a:t>
            </a:r>
            <a:r>
              <a:rPr lang="nl-NL" dirty="0" smtClean="0"/>
              <a:t> at </a:t>
            </a:r>
            <a:r>
              <a:rPr lang="nl-NL" dirty="0" err="1" smtClean="0"/>
              <a:t>an</a:t>
            </a:r>
            <a:r>
              <a:rPr lang="nl-NL" dirty="0" smtClean="0"/>
              <a:t> </a:t>
            </a:r>
            <a:r>
              <a:rPr lang="nl-NL" dirty="0" err="1" smtClean="0"/>
              <a:t>angle</a:t>
            </a:r>
            <a:r>
              <a:rPr lang="nl-NL" dirty="0" smtClean="0"/>
              <a:t> </a:t>
            </a:r>
            <a:r>
              <a:rPr lang="nl-NL" dirty="0" err="1" smtClean="0"/>
              <a:t>with</a:t>
            </a:r>
            <a:r>
              <a:rPr lang="nl-NL" dirty="0" smtClean="0"/>
              <a:t> the wind </a:t>
            </a:r>
            <a:r>
              <a:rPr lang="nl-NL" dirty="0" err="1" smtClean="0"/>
              <a:t>direction</a:t>
            </a:r>
            <a:endParaRPr lang="nl-NL" dirty="0" smtClean="0"/>
          </a:p>
          <a:p>
            <a:r>
              <a:rPr lang="nl-NL" dirty="0" err="1" smtClean="0"/>
              <a:t>Capstan</a:t>
            </a:r>
            <a:r>
              <a:rPr lang="nl-NL" dirty="0" smtClean="0"/>
              <a:t> motor </a:t>
            </a:r>
            <a:r>
              <a:rPr lang="nl-NL" dirty="0" err="1" smtClean="0"/>
              <a:t>turns</a:t>
            </a:r>
            <a:r>
              <a:rPr lang="nl-NL" dirty="0" smtClean="0"/>
              <a:t> </a:t>
            </a:r>
            <a:r>
              <a:rPr lang="nl-NL" dirty="0" err="1" smtClean="0"/>
              <a:t>when</a:t>
            </a:r>
            <a:r>
              <a:rPr lang="nl-NL" dirty="0" smtClean="0"/>
              <a:t> </a:t>
            </a:r>
            <a:r>
              <a:rPr lang="nl-NL" dirty="0" err="1" smtClean="0"/>
              <a:t>necessary</a:t>
            </a:r>
            <a:endParaRPr lang="nl-NL" dirty="0" smtClean="0"/>
          </a:p>
          <a:p>
            <a:pPr>
              <a:buNone/>
            </a:pPr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How</a:t>
            </a:r>
            <a:r>
              <a:rPr lang="nl-NL" dirty="0" smtClean="0"/>
              <a:t> is wind </a:t>
            </a:r>
            <a:r>
              <a:rPr lang="nl-NL" dirty="0" err="1" smtClean="0"/>
              <a:t>converted</a:t>
            </a:r>
            <a:r>
              <a:rPr lang="nl-NL" dirty="0" smtClean="0"/>
              <a:t> </a:t>
            </a:r>
            <a:r>
              <a:rPr lang="nl-NL" dirty="0" err="1" smtClean="0"/>
              <a:t>into</a:t>
            </a:r>
            <a:r>
              <a:rPr lang="nl-NL" dirty="0" smtClean="0"/>
              <a:t> </a:t>
            </a:r>
            <a:r>
              <a:rPr lang="nl-NL" dirty="0" err="1" smtClean="0"/>
              <a:t>energy</a:t>
            </a:r>
            <a:r>
              <a:rPr lang="nl-NL" dirty="0" smtClean="0"/>
              <a:t>?</a:t>
            </a:r>
            <a:endParaRPr lang="nl-NL" dirty="0"/>
          </a:p>
        </p:txBody>
      </p:sp>
      <p:graphicFrame>
        <p:nvGraphicFramePr>
          <p:cNvPr id="6" name="Diagram 5"/>
          <p:cNvGraphicFramePr/>
          <p:nvPr/>
        </p:nvGraphicFramePr>
        <p:xfrm>
          <a:off x="5929745" y="2639289"/>
          <a:ext cx="914033" cy="2616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kstvak 7"/>
          <p:cNvSpPr txBox="1"/>
          <p:nvPr/>
        </p:nvSpPr>
        <p:spPr>
          <a:xfrm>
            <a:off x="5531618" y="2949657"/>
            <a:ext cx="1123807" cy="2308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l-NL" sz="900" dirty="0" err="1" smtClean="0"/>
              <a:t>b</a:t>
            </a:r>
            <a:r>
              <a:rPr lang="nl-NL" sz="900" dirty="0" err="1" smtClean="0"/>
              <a:t>lade</a:t>
            </a:r>
            <a:r>
              <a:rPr lang="nl-NL" sz="900" dirty="0" smtClean="0"/>
              <a:t> </a:t>
            </a:r>
            <a:r>
              <a:rPr lang="nl-NL" sz="900" dirty="0" err="1" smtClean="0"/>
              <a:t>adjustment</a:t>
            </a:r>
            <a:endParaRPr lang="nl-NL" sz="900" dirty="0"/>
          </a:p>
        </p:txBody>
      </p:sp>
      <p:sp>
        <p:nvSpPr>
          <p:cNvPr id="7" name="Tekstvak 6"/>
          <p:cNvSpPr txBox="1"/>
          <p:nvPr/>
        </p:nvSpPr>
        <p:spPr>
          <a:xfrm>
            <a:off x="7405635" y="2369127"/>
            <a:ext cx="466794" cy="2308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l-NL" sz="900" dirty="0" smtClean="0"/>
              <a:t>d</a:t>
            </a:r>
            <a:r>
              <a:rPr lang="nl-NL" sz="900" dirty="0" smtClean="0"/>
              <a:t>rive </a:t>
            </a:r>
            <a:endParaRPr lang="nl-NL" sz="1100" dirty="0"/>
          </a:p>
        </p:txBody>
      </p:sp>
      <p:sp>
        <p:nvSpPr>
          <p:cNvPr id="9" name="Tekstvak 8"/>
          <p:cNvSpPr txBox="1"/>
          <p:nvPr/>
        </p:nvSpPr>
        <p:spPr>
          <a:xfrm>
            <a:off x="7490285" y="2630737"/>
            <a:ext cx="473206" cy="2308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l-NL" sz="900" dirty="0" err="1" smtClean="0"/>
              <a:t>brake</a:t>
            </a:r>
            <a:endParaRPr lang="nl-NL" dirty="0"/>
          </a:p>
        </p:txBody>
      </p:sp>
      <p:sp>
        <p:nvSpPr>
          <p:cNvPr id="10" name="Tekstvak 9"/>
          <p:cNvSpPr txBox="1"/>
          <p:nvPr/>
        </p:nvSpPr>
        <p:spPr>
          <a:xfrm>
            <a:off x="10432473" y="368530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l-NL"/>
          </a:p>
        </p:txBody>
      </p:sp>
      <p:sp>
        <p:nvSpPr>
          <p:cNvPr id="11" name="Tekstvak 10"/>
          <p:cNvSpPr txBox="1"/>
          <p:nvPr/>
        </p:nvSpPr>
        <p:spPr>
          <a:xfrm>
            <a:off x="7909299" y="2900899"/>
            <a:ext cx="652743" cy="2308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l-NL" sz="900" dirty="0" smtClean="0"/>
              <a:t>  </a:t>
            </a:r>
            <a:r>
              <a:rPr lang="nl-NL" sz="800" dirty="0" err="1" smtClean="0"/>
              <a:t>gauges</a:t>
            </a:r>
            <a:r>
              <a:rPr lang="nl-NL" sz="900" dirty="0" smtClean="0"/>
              <a:t>  </a:t>
            </a:r>
            <a:endParaRPr lang="nl-NL" dirty="0"/>
          </a:p>
        </p:txBody>
      </p:sp>
      <p:sp>
        <p:nvSpPr>
          <p:cNvPr id="12" name="Tekstvak 11"/>
          <p:cNvSpPr txBox="1"/>
          <p:nvPr/>
        </p:nvSpPr>
        <p:spPr>
          <a:xfrm>
            <a:off x="7909299" y="3150438"/>
            <a:ext cx="678391" cy="2308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l-NL" sz="900" dirty="0" smtClean="0"/>
              <a:t>generator</a:t>
            </a:r>
            <a:endParaRPr lang="nl-NL" sz="1200" dirty="0"/>
          </a:p>
        </p:txBody>
      </p:sp>
      <p:sp>
        <p:nvSpPr>
          <p:cNvPr id="13" name="Tekstvak 12"/>
          <p:cNvSpPr txBox="1"/>
          <p:nvPr/>
        </p:nvSpPr>
        <p:spPr>
          <a:xfrm>
            <a:off x="7909299" y="3378983"/>
            <a:ext cx="595035" cy="2308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l-NL" sz="900" dirty="0" smtClean="0"/>
              <a:t>gondola</a:t>
            </a:r>
            <a:endParaRPr lang="nl-NL" sz="1200" dirty="0"/>
          </a:p>
        </p:txBody>
      </p:sp>
      <p:sp>
        <p:nvSpPr>
          <p:cNvPr id="14" name="Tekstvak 13"/>
          <p:cNvSpPr txBox="1"/>
          <p:nvPr/>
        </p:nvSpPr>
        <p:spPr>
          <a:xfrm>
            <a:off x="7840369" y="3609815"/>
            <a:ext cx="1026243" cy="2308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l-NL" sz="900" dirty="0" err="1" smtClean="0"/>
              <a:t>r</a:t>
            </a:r>
            <a:r>
              <a:rPr lang="nl-NL" sz="900" dirty="0" err="1" smtClean="0"/>
              <a:t>otating</a:t>
            </a:r>
            <a:r>
              <a:rPr lang="nl-NL" sz="900" dirty="0" smtClean="0"/>
              <a:t> </a:t>
            </a:r>
            <a:r>
              <a:rPr lang="nl-NL" sz="900" dirty="0" err="1" smtClean="0"/>
              <a:t>axis</a:t>
            </a:r>
            <a:endParaRPr lang="nl-NL" sz="900" dirty="0"/>
          </a:p>
        </p:txBody>
      </p:sp>
      <p:sp>
        <p:nvSpPr>
          <p:cNvPr id="15" name="Tekstvak 14"/>
          <p:cNvSpPr txBox="1"/>
          <p:nvPr/>
        </p:nvSpPr>
        <p:spPr>
          <a:xfrm>
            <a:off x="7840369" y="3939225"/>
            <a:ext cx="460382" cy="2308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l-NL" sz="900" dirty="0" err="1" smtClean="0"/>
              <a:t>stairs</a:t>
            </a:r>
            <a:endParaRPr lang="nl-NL" dirty="0"/>
          </a:p>
        </p:txBody>
      </p:sp>
      <p:sp>
        <p:nvSpPr>
          <p:cNvPr id="16" name="Tekstvak 15"/>
          <p:cNvSpPr txBox="1"/>
          <p:nvPr/>
        </p:nvSpPr>
        <p:spPr>
          <a:xfrm>
            <a:off x="7909299" y="4305719"/>
            <a:ext cx="466794" cy="2308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l-NL" sz="900" dirty="0" err="1" smtClean="0"/>
              <a:t>tower</a:t>
            </a:r>
            <a:endParaRPr lang="nl-NL" sz="900" dirty="0"/>
          </a:p>
        </p:txBody>
      </p:sp>
      <p:sp>
        <p:nvSpPr>
          <p:cNvPr id="17" name="Tekstvak 16"/>
          <p:cNvSpPr txBox="1"/>
          <p:nvPr/>
        </p:nvSpPr>
        <p:spPr>
          <a:xfrm>
            <a:off x="7909299" y="5531618"/>
            <a:ext cx="966931" cy="2308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l-NL" sz="900" dirty="0" err="1" smtClean="0"/>
              <a:t>g</a:t>
            </a:r>
            <a:r>
              <a:rPr lang="nl-NL" sz="900" dirty="0" err="1" smtClean="0"/>
              <a:t>rid</a:t>
            </a:r>
            <a:r>
              <a:rPr lang="nl-NL" sz="900" dirty="0" smtClean="0"/>
              <a:t> </a:t>
            </a:r>
            <a:r>
              <a:rPr lang="nl-NL" sz="900" dirty="0" err="1" smtClean="0"/>
              <a:t>connection</a:t>
            </a:r>
            <a:endParaRPr lang="nl-NL" sz="900" dirty="0"/>
          </a:p>
        </p:txBody>
      </p:sp>
      <p:sp>
        <p:nvSpPr>
          <p:cNvPr id="18" name="Tekstvak 17"/>
          <p:cNvSpPr txBox="1"/>
          <p:nvPr/>
        </p:nvSpPr>
        <p:spPr>
          <a:xfrm>
            <a:off x="8014455" y="6037263"/>
            <a:ext cx="723275" cy="2308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l-NL" sz="900" dirty="0" smtClean="0"/>
              <a:t>foundation</a:t>
            </a:r>
            <a:endParaRPr lang="nl-NL" sz="900" dirty="0"/>
          </a:p>
        </p:txBody>
      </p:sp>
      <p:sp>
        <p:nvSpPr>
          <p:cNvPr id="19" name="Tekstvak 18"/>
          <p:cNvSpPr txBox="1"/>
          <p:nvPr/>
        </p:nvSpPr>
        <p:spPr>
          <a:xfrm>
            <a:off x="6009094" y="3263567"/>
            <a:ext cx="646331" cy="2308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l-NL" sz="900" dirty="0" smtClean="0"/>
              <a:t>r</a:t>
            </a:r>
            <a:r>
              <a:rPr lang="nl-NL" sz="900" dirty="0" smtClean="0"/>
              <a:t>otor </a:t>
            </a:r>
            <a:r>
              <a:rPr lang="nl-NL" sz="900" dirty="0" err="1" smtClean="0"/>
              <a:t>hub</a:t>
            </a:r>
            <a:endParaRPr lang="nl-NL" sz="900" dirty="0"/>
          </a:p>
        </p:txBody>
      </p:sp>
    </p:spTree>
    <p:extLst>
      <p:ext uri="{BB962C8B-B14F-4D97-AF65-F5344CB8AC3E}">
        <p14:creationId xmlns="" xmlns:p14="http://schemas.microsoft.com/office/powerpoint/2010/main" val="93901668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How</a:t>
            </a:r>
            <a:r>
              <a:rPr lang="nl-NL" dirty="0" smtClean="0"/>
              <a:t> is wind </a:t>
            </a:r>
            <a:r>
              <a:rPr lang="nl-NL" dirty="0" err="1" smtClean="0"/>
              <a:t>converted</a:t>
            </a:r>
            <a:r>
              <a:rPr lang="nl-NL" dirty="0" smtClean="0"/>
              <a:t> </a:t>
            </a:r>
            <a:r>
              <a:rPr lang="nl-NL" dirty="0" err="1" smtClean="0"/>
              <a:t>into</a:t>
            </a:r>
            <a:r>
              <a:rPr lang="nl-NL" dirty="0" smtClean="0"/>
              <a:t> </a:t>
            </a:r>
            <a:r>
              <a:rPr lang="nl-NL" dirty="0" err="1" smtClean="0"/>
              <a:t>energy</a:t>
            </a:r>
            <a:r>
              <a:rPr lang="nl-NL" dirty="0" smtClean="0"/>
              <a:t>?</a:t>
            </a:r>
            <a:endParaRPr lang="nl-NL" dirty="0"/>
          </a:p>
        </p:txBody>
      </p:sp>
      <p:pic>
        <p:nvPicPr>
          <p:cNvPr id="4" name="Afbeelding 3" descr="http://www.windenergie.nl/sites/windenergie.nl/files/images/dwarsdoorsnede_gondol.bmp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46551" y="2571086"/>
            <a:ext cx="4514850" cy="219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739775" y="2770094"/>
            <a:ext cx="8321626" cy="3806565"/>
          </a:xfrm>
        </p:spPr>
        <p:txBody>
          <a:bodyPr>
            <a:normAutofit/>
          </a:bodyPr>
          <a:lstStyle/>
          <a:p>
            <a:r>
              <a:rPr lang="nl-NL" dirty="0" smtClean="0"/>
              <a:t>Most </a:t>
            </a:r>
            <a:r>
              <a:rPr lang="nl-NL" dirty="0" err="1" smtClean="0"/>
              <a:t>devices</a:t>
            </a:r>
            <a:r>
              <a:rPr lang="nl-NL" dirty="0" smtClean="0"/>
              <a:t> in gondola</a:t>
            </a:r>
          </a:p>
          <a:p>
            <a:r>
              <a:rPr lang="nl-NL" dirty="0" err="1" smtClean="0"/>
              <a:t>Gearbox</a:t>
            </a:r>
            <a:r>
              <a:rPr lang="nl-NL" dirty="0" smtClean="0"/>
              <a:t> </a:t>
            </a:r>
            <a:r>
              <a:rPr lang="nl-NL" dirty="0" err="1" smtClean="0"/>
              <a:t>increases</a:t>
            </a:r>
            <a:r>
              <a:rPr lang="nl-NL" dirty="0" smtClean="0"/>
              <a:t> speed </a:t>
            </a:r>
          </a:p>
          <a:p>
            <a:pPr lvl="1"/>
            <a:r>
              <a:rPr lang="nl-NL" dirty="0" err="1" smtClean="0"/>
              <a:t>Sometimes</a:t>
            </a:r>
            <a:r>
              <a:rPr lang="nl-NL" dirty="0" smtClean="0"/>
              <a:t> </a:t>
            </a:r>
            <a:r>
              <a:rPr lang="nl-NL" dirty="0" err="1" smtClean="0"/>
              <a:t>left</a:t>
            </a:r>
            <a:r>
              <a:rPr lang="nl-NL" dirty="0" smtClean="0"/>
              <a:t> out</a:t>
            </a:r>
          </a:p>
          <a:p>
            <a:r>
              <a:rPr lang="nl-NL" dirty="0" smtClean="0"/>
              <a:t>Generator</a:t>
            </a:r>
          </a:p>
          <a:p>
            <a:pPr lvl="1"/>
            <a:r>
              <a:rPr lang="nl-NL" dirty="0" smtClean="0"/>
              <a:t>Works </a:t>
            </a:r>
            <a:r>
              <a:rPr lang="nl-NL" dirty="0" err="1" smtClean="0"/>
              <a:t>similar</a:t>
            </a:r>
            <a:r>
              <a:rPr lang="nl-NL" dirty="0" smtClean="0"/>
              <a:t> to a dynamo</a:t>
            </a:r>
          </a:p>
          <a:p>
            <a:pPr lvl="1"/>
            <a:r>
              <a:rPr lang="nl-NL" dirty="0" err="1" smtClean="0"/>
              <a:t>Axis</a:t>
            </a:r>
            <a:r>
              <a:rPr lang="nl-NL" dirty="0" smtClean="0"/>
              <a:t> </a:t>
            </a:r>
            <a:r>
              <a:rPr lang="nl-NL" dirty="0" err="1" smtClean="0"/>
              <a:t>rotates</a:t>
            </a:r>
            <a:r>
              <a:rPr lang="nl-NL" dirty="0" smtClean="0"/>
              <a:t> </a:t>
            </a:r>
            <a:r>
              <a:rPr lang="nl-NL" dirty="0" err="1" smtClean="0"/>
              <a:t>within</a:t>
            </a:r>
            <a:r>
              <a:rPr lang="nl-NL" dirty="0" smtClean="0"/>
              <a:t> stator</a:t>
            </a:r>
          </a:p>
          <a:p>
            <a:pPr lvl="2"/>
            <a:r>
              <a:rPr lang="nl-NL" dirty="0" err="1" smtClean="0"/>
              <a:t>Contains</a:t>
            </a:r>
            <a:r>
              <a:rPr lang="nl-NL" dirty="0" smtClean="0"/>
              <a:t> </a:t>
            </a:r>
            <a:r>
              <a:rPr lang="nl-NL" dirty="0" err="1" smtClean="0"/>
              <a:t>spools</a:t>
            </a:r>
            <a:r>
              <a:rPr lang="nl-NL" dirty="0" smtClean="0"/>
              <a:t> of </a:t>
            </a:r>
            <a:r>
              <a:rPr lang="nl-NL" dirty="0" err="1" smtClean="0"/>
              <a:t>copper</a:t>
            </a:r>
            <a:r>
              <a:rPr lang="nl-NL" dirty="0" smtClean="0"/>
              <a:t> </a:t>
            </a:r>
            <a:r>
              <a:rPr lang="nl-NL" dirty="0" err="1" smtClean="0"/>
              <a:t>wire</a:t>
            </a:r>
            <a:endParaRPr lang="nl-NL" dirty="0" smtClean="0"/>
          </a:p>
          <a:p>
            <a:pPr lvl="1"/>
            <a:r>
              <a:rPr lang="nl-NL" dirty="0" err="1" smtClean="0"/>
              <a:t>Copper</a:t>
            </a:r>
            <a:r>
              <a:rPr lang="nl-NL" dirty="0" smtClean="0"/>
              <a:t> </a:t>
            </a:r>
            <a:r>
              <a:rPr lang="nl-NL" dirty="0" err="1" smtClean="0"/>
              <a:t>wire</a:t>
            </a:r>
            <a:r>
              <a:rPr lang="nl-NL" dirty="0" smtClean="0"/>
              <a:t> </a:t>
            </a:r>
            <a:r>
              <a:rPr lang="nl-NL" dirty="0" err="1" smtClean="0"/>
              <a:t>delivers</a:t>
            </a:r>
            <a:r>
              <a:rPr lang="nl-NL" dirty="0" smtClean="0"/>
              <a:t> </a:t>
            </a:r>
            <a:r>
              <a:rPr lang="nl-NL" dirty="0" err="1" smtClean="0"/>
              <a:t>electrial</a:t>
            </a:r>
            <a:r>
              <a:rPr lang="nl-NL" dirty="0" smtClean="0"/>
              <a:t> </a:t>
            </a:r>
            <a:r>
              <a:rPr lang="nl-NL" dirty="0" err="1" smtClean="0"/>
              <a:t>current</a:t>
            </a:r>
            <a:endParaRPr lang="nl-NL" dirty="0" smtClean="0"/>
          </a:p>
        </p:txBody>
      </p:sp>
      <p:sp>
        <p:nvSpPr>
          <p:cNvPr id="5" name="Tekstvak 4"/>
          <p:cNvSpPr txBox="1"/>
          <p:nvPr/>
        </p:nvSpPr>
        <p:spPr>
          <a:xfrm>
            <a:off x="4951869" y="2654678"/>
            <a:ext cx="851515" cy="2308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l-NL" sz="900" dirty="0" err="1" smtClean="0"/>
              <a:t>m</a:t>
            </a:r>
            <a:r>
              <a:rPr lang="nl-NL" sz="900" dirty="0" err="1" smtClean="0"/>
              <a:t>ain</a:t>
            </a:r>
            <a:r>
              <a:rPr lang="nl-NL" sz="900" dirty="0" smtClean="0"/>
              <a:t> </a:t>
            </a:r>
            <a:r>
              <a:rPr lang="nl-NL" sz="900" dirty="0" err="1" smtClean="0"/>
              <a:t>bearing</a:t>
            </a:r>
            <a:endParaRPr lang="nl-NL" sz="900" dirty="0"/>
          </a:p>
        </p:txBody>
      </p:sp>
      <p:sp>
        <p:nvSpPr>
          <p:cNvPr id="6" name="Tekstvak 5"/>
          <p:cNvSpPr txBox="1"/>
          <p:nvPr/>
        </p:nvSpPr>
        <p:spPr>
          <a:xfrm>
            <a:off x="5971309" y="2900899"/>
            <a:ext cx="665567" cy="2308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l-NL" sz="900" dirty="0" smtClean="0"/>
              <a:t>computer</a:t>
            </a:r>
            <a:endParaRPr lang="nl-NL" sz="900" dirty="0"/>
          </a:p>
        </p:txBody>
      </p:sp>
      <p:sp>
        <p:nvSpPr>
          <p:cNvPr id="7" name="Tekstvak 6"/>
          <p:cNvSpPr txBox="1"/>
          <p:nvPr/>
        </p:nvSpPr>
        <p:spPr>
          <a:xfrm>
            <a:off x="6995699" y="2770094"/>
            <a:ext cx="678391" cy="2308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l-NL" sz="900" dirty="0" smtClean="0"/>
              <a:t>generator</a:t>
            </a:r>
            <a:endParaRPr lang="nl-NL" sz="900" dirty="0"/>
          </a:p>
        </p:txBody>
      </p:sp>
      <p:sp>
        <p:nvSpPr>
          <p:cNvPr id="8" name="Tekstvak 7"/>
          <p:cNvSpPr txBox="1"/>
          <p:nvPr/>
        </p:nvSpPr>
        <p:spPr>
          <a:xfrm>
            <a:off x="8186411" y="3357380"/>
            <a:ext cx="922047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l-NL" sz="900" dirty="0" smtClean="0"/>
              <a:t>w</a:t>
            </a:r>
            <a:r>
              <a:rPr lang="nl-NL" sz="900" dirty="0" smtClean="0"/>
              <a:t>ind </a:t>
            </a:r>
            <a:r>
              <a:rPr lang="nl-NL" sz="900" dirty="0" err="1" smtClean="0"/>
              <a:t>direction</a:t>
            </a:r>
            <a:r>
              <a:rPr lang="nl-NL" sz="900" dirty="0" smtClean="0"/>
              <a:t>/</a:t>
            </a:r>
          </a:p>
          <a:p>
            <a:pPr algn="ctr"/>
            <a:r>
              <a:rPr lang="nl-NL" sz="900" dirty="0" smtClean="0"/>
              <a:t>speed</a:t>
            </a:r>
            <a:endParaRPr lang="nl-NL" sz="900" dirty="0"/>
          </a:p>
        </p:txBody>
      </p:sp>
      <p:sp>
        <p:nvSpPr>
          <p:cNvPr id="9" name="Tekstvak 8"/>
          <p:cNvSpPr txBox="1"/>
          <p:nvPr/>
        </p:nvSpPr>
        <p:spPr>
          <a:xfrm>
            <a:off x="7404755" y="4079350"/>
            <a:ext cx="710451" cy="2308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l-NL" sz="900" dirty="0" err="1" smtClean="0"/>
              <a:t>b</a:t>
            </a:r>
            <a:r>
              <a:rPr lang="nl-NL" sz="900" dirty="0" err="1" smtClean="0"/>
              <a:t>rake</a:t>
            </a:r>
            <a:r>
              <a:rPr lang="nl-NL" sz="900" dirty="0" smtClean="0"/>
              <a:t> </a:t>
            </a:r>
            <a:r>
              <a:rPr lang="nl-NL" sz="900" dirty="0" smtClean="0"/>
              <a:t>disc</a:t>
            </a:r>
            <a:endParaRPr lang="nl-NL" sz="900" dirty="0"/>
          </a:p>
        </p:txBody>
      </p:sp>
      <p:sp>
        <p:nvSpPr>
          <p:cNvPr id="11" name="Tekstvak 10"/>
          <p:cNvSpPr txBox="1"/>
          <p:nvPr/>
        </p:nvSpPr>
        <p:spPr>
          <a:xfrm>
            <a:off x="6890994" y="4340960"/>
            <a:ext cx="729687" cy="2308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l-NL" sz="900" dirty="0" smtClean="0"/>
              <a:t>  </a:t>
            </a:r>
            <a:r>
              <a:rPr lang="nl-NL" sz="900" dirty="0" err="1" smtClean="0"/>
              <a:t>gearbox</a:t>
            </a:r>
            <a:r>
              <a:rPr lang="nl-NL" sz="900" dirty="0" smtClean="0"/>
              <a:t>  </a:t>
            </a:r>
            <a:endParaRPr lang="nl-NL" sz="900" dirty="0"/>
          </a:p>
        </p:txBody>
      </p:sp>
      <p:sp>
        <p:nvSpPr>
          <p:cNvPr id="12" name="Tekstvak 11"/>
          <p:cNvSpPr txBox="1"/>
          <p:nvPr/>
        </p:nvSpPr>
        <p:spPr>
          <a:xfrm>
            <a:off x="5377627" y="4079350"/>
            <a:ext cx="671979" cy="2308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l-NL" sz="900" dirty="0" err="1" smtClean="0"/>
              <a:t>m</a:t>
            </a:r>
            <a:r>
              <a:rPr lang="nl-NL" sz="900" dirty="0" err="1" smtClean="0"/>
              <a:t>ain</a:t>
            </a:r>
            <a:r>
              <a:rPr lang="nl-NL" sz="900" dirty="0" smtClean="0"/>
              <a:t> </a:t>
            </a:r>
            <a:r>
              <a:rPr lang="nl-NL" sz="900" dirty="0" err="1" smtClean="0"/>
              <a:t>axis</a:t>
            </a:r>
            <a:endParaRPr lang="nl-NL" sz="900" dirty="0"/>
          </a:p>
        </p:txBody>
      </p:sp>
      <p:sp>
        <p:nvSpPr>
          <p:cNvPr id="13" name="Tekstvak 12"/>
          <p:cNvSpPr txBox="1"/>
          <p:nvPr/>
        </p:nvSpPr>
        <p:spPr>
          <a:xfrm>
            <a:off x="6158610" y="4602570"/>
            <a:ext cx="716863" cy="2308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l-NL" sz="900" dirty="0" err="1" smtClean="0"/>
              <a:t>gearwheel</a:t>
            </a:r>
            <a:endParaRPr lang="nl-NL" sz="900" dirty="0"/>
          </a:p>
        </p:txBody>
      </p:sp>
      <p:sp>
        <p:nvSpPr>
          <p:cNvPr id="14" name="Tekstvak 13"/>
          <p:cNvSpPr txBox="1"/>
          <p:nvPr/>
        </p:nvSpPr>
        <p:spPr>
          <a:xfrm>
            <a:off x="4463594" y="3542046"/>
            <a:ext cx="736099" cy="2308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l-NL" sz="900" dirty="0" smtClean="0"/>
              <a:t>r</a:t>
            </a:r>
            <a:r>
              <a:rPr lang="nl-NL" sz="900" dirty="0" smtClean="0"/>
              <a:t>otor </a:t>
            </a:r>
            <a:r>
              <a:rPr lang="nl-NL" sz="900" dirty="0" err="1" smtClean="0"/>
              <a:t>blade</a:t>
            </a:r>
            <a:endParaRPr lang="nl-NL" sz="900" dirty="0"/>
          </a:p>
        </p:txBody>
      </p:sp>
      <p:sp>
        <p:nvSpPr>
          <p:cNvPr id="16" name="Tekstvak 15"/>
          <p:cNvSpPr txBox="1"/>
          <p:nvPr/>
        </p:nvSpPr>
        <p:spPr>
          <a:xfrm>
            <a:off x="5199693" y="4531004"/>
            <a:ext cx="915635" cy="2308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l-NL" sz="900" dirty="0" err="1" smtClean="0"/>
              <a:t>c</a:t>
            </a:r>
            <a:r>
              <a:rPr lang="nl-NL" sz="900" dirty="0" err="1" smtClean="0"/>
              <a:t>apstan</a:t>
            </a:r>
            <a:r>
              <a:rPr lang="nl-NL" sz="900" dirty="0" smtClean="0"/>
              <a:t> </a:t>
            </a:r>
            <a:r>
              <a:rPr lang="nl-NL" sz="900" dirty="0" smtClean="0"/>
              <a:t>motor</a:t>
            </a:r>
            <a:endParaRPr lang="nl-NL" sz="900" dirty="0"/>
          </a:p>
        </p:txBody>
      </p:sp>
    </p:spTree>
    <p:extLst>
      <p:ext uri="{BB962C8B-B14F-4D97-AF65-F5344CB8AC3E}">
        <p14:creationId xmlns="" xmlns:p14="http://schemas.microsoft.com/office/powerpoint/2010/main" val="48205425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How</a:t>
            </a:r>
            <a:r>
              <a:rPr lang="nl-NL" dirty="0" smtClean="0"/>
              <a:t> is wind </a:t>
            </a:r>
            <a:r>
              <a:rPr lang="nl-NL" dirty="0" err="1" smtClean="0"/>
              <a:t>converted</a:t>
            </a:r>
            <a:r>
              <a:rPr lang="nl-NL" dirty="0" smtClean="0"/>
              <a:t> </a:t>
            </a:r>
            <a:r>
              <a:rPr lang="nl-NL" dirty="0" err="1" smtClean="0"/>
              <a:t>into</a:t>
            </a:r>
            <a:r>
              <a:rPr lang="nl-NL" dirty="0" smtClean="0"/>
              <a:t> </a:t>
            </a:r>
            <a:r>
              <a:rPr lang="nl-NL" dirty="0" err="1" smtClean="0"/>
              <a:t>energy</a:t>
            </a:r>
            <a:r>
              <a:rPr lang="nl-NL" dirty="0" smtClean="0"/>
              <a:t>?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Output </a:t>
            </a:r>
            <a:r>
              <a:rPr lang="nl-NL" dirty="0" err="1" smtClean="0"/>
              <a:t>tension</a:t>
            </a:r>
            <a:r>
              <a:rPr lang="nl-NL" dirty="0" smtClean="0"/>
              <a:t> 650 V</a:t>
            </a:r>
          </a:p>
          <a:p>
            <a:r>
              <a:rPr lang="nl-NL" dirty="0" err="1" smtClean="0"/>
              <a:t>Transformed</a:t>
            </a:r>
            <a:r>
              <a:rPr lang="nl-NL" dirty="0" smtClean="0"/>
              <a:t> up to 3 to 50 kV</a:t>
            </a:r>
          </a:p>
          <a:p>
            <a:r>
              <a:rPr lang="nl-NL" dirty="0" err="1" smtClean="0"/>
              <a:t>Transformer</a:t>
            </a:r>
            <a:endParaRPr lang="nl-NL" dirty="0" smtClean="0"/>
          </a:p>
          <a:p>
            <a:pPr lvl="1"/>
            <a:r>
              <a:rPr lang="nl-NL" dirty="0" smtClean="0"/>
              <a:t>2 </a:t>
            </a:r>
            <a:r>
              <a:rPr lang="nl-NL" dirty="0" err="1" smtClean="0"/>
              <a:t>spools</a:t>
            </a:r>
            <a:endParaRPr lang="nl-NL" dirty="0" smtClean="0"/>
          </a:p>
          <a:p>
            <a:pPr lvl="1"/>
            <a:r>
              <a:rPr lang="nl-NL" dirty="0" err="1" smtClean="0"/>
              <a:t>Number</a:t>
            </a:r>
            <a:r>
              <a:rPr lang="nl-NL" dirty="0" smtClean="0"/>
              <a:t> of </a:t>
            </a:r>
            <a:r>
              <a:rPr lang="nl-NL" dirty="0" err="1" smtClean="0"/>
              <a:t>turns</a:t>
            </a:r>
            <a:r>
              <a:rPr lang="nl-NL" dirty="0" smtClean="0"/>
              <a:t> </a:t>
            </a:r>
            <a:r>
              <a:rPr lang="nl-NL" dirty="0" err="1" smtClean="0"/>
              <a:t>determines</a:t>
            </a:r>
            <a:r>
              <a:rPr lang="nl-NL" dirty="0" smtClean="0"/>
              <a:t> </a:t>
            </a:r>
            <a:r>
              <a:rPr lang="nl-NL" dirty="0" err="1" smtClean="0"/>
              <a:t>tension</a:t>
            </a:r>
            <a:endParaRPr lang="nl-NL" dirty="0" smtClean="0"/>
          </a:p>
          <a:p>
            <a:pPr lvl="1"/>
            <a:r>
              <a:rPr lang="nl-NL" dirty="0" smtClean="0"/>
              <a:t>2 x more </a:t>
            </a:r>
            <a:r>
              <a:rPr lang="nl-NL" dirty="0" err="1" smtClean="0"/>
              <a:t>turns</a:t>
            </a:r>
            <a:r>
              <a:rPr lang="nl-NL" dirty="0" smtClean="0"/>
              <a:t> </a:t>
            </a:r>
            <a:r>
              <a:rPr lang="nl-NL" dirty="0" err="1" smtClean="0"/>
              <a:t>on</a:t>
            </a:r>
            <a:r>
              <a:rPr lang="nl-NL" dirty="0" smtClean="0"/>
              <a:t> </a:t>
            </a:r>
            <a:r>
              <a:rPr lang="nl-NL" dirty="0" err="1" smtClean="0"/>
              <a:t>secundary</a:t>
            </a:r>
            <a:r>
              <a:rPr lang="nl-NL" dirty="0" smtClean="0"/>
              <a:t> </a:t>
            </a:r>
            <a:r>
              <a:rPr lang="nl-NL" dirty="0" err="1" smtClean="0"/>
              <a:t>side</a:t>
            </a:r>
            <a:r>
              <a:rPr lang="nl-NL" dirty="0" smtClean="0"/>
              <a:t> </a:t>
            </a:r>
            <a:r>
              <a:rPr lang="nl-NL" dirty="0" smtClean="0">
                <a:sym typeface="Wingdings"/>
              </a:rPr>
              <a:t> 2x more </a:t>
            </a:r>
            <a:r>
              <a:rPr lang="nl-NL" dirty="0" err="1" smtClean="0">
                <a:sym typeface="Wingdings"/>
              </a:rPr>
              <a:t>tension</a:t>
            </a:r>
            <a:endParaRPr lang="nl-NL" dirty="0" smtClean="0">
              <a:sym typeface="Wingdings"/>
            </a:endParaRPr>
          </a:p>
          <a:p>
            <a:pPr lvl="1"/>
            <a:r>
              <a:rPr lang="nl-NL" dirty="0" err="1" smtClean="0">
                <a:sym typeface="Wingdings"/>
              </a:rPr>
              <a:t>Magnetic</a:t>
            </a:r>
            <a:r>
              <a:rPr lang="nl-NL" dirty="0" smtClean="0">
                <a:sym typeface="Wingdings"/>
              </a:rPr>
              <a:t> field</a:t>
            </a:r>
            <a:endParaRPr lang="nl-NL" dirty="0"/>
          </a:p>
        </p:txBody>
      </p:sp>
      <p:pic>
        <p:nvPicPr>
          <p:cNvPr id="4" name="Afbeelding 3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1300" y="2770094"/>
            <a:ext cx="2868099" cy="1720569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 rot="21027410">
            <a:off x="6024550" y="3550047"/>
            <a:ext cx="821059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l-NL" sz="1400" dirty="0" err="1" smtClean="0"/>
              <a:t>p</a:t>
            </a:r>
            <a:r>
              <a:rPr lang="nl-NL" sz="1400" dirty="0" err="1" smtClean="0"/>
              <a:t>rimairy</a:t>
            </a:r>
            <a:endParaRPr lang="nl-NL" sz="2400" dirty="0" smtClean="0"/>
          </a:p>
          <a:p>
            <a:r>
              <a:rPr lang="nl-NL" sz="1400" dirty="0" err="1" smtClean="0"/>
              <a:t>side</a:t>
            </a:r>
            <a:endParaRPr lang="nl-NL" sz="2400" dirty="0"/>
          </a:p>
        </p:txBody>
      </p:sp>
      <p:sp>
        <p:nvSpPr>
          <p:cNvPr id="6" name="Tekstvak 5"/>
          <p:cNvSpPr txBox="1"/>
          <p:nvPr/>
        </p:nvSpPr>
        <p:spPr>
          <a:xfrm rot="20766335">
            <a:off x="7956843" y="3344312"/>
            <a:ext cx="891591" cy="46166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l-NL" sz="1200" dirty="0" err="1" smtClean="0"/>
              <a:t>secundary</a:t>
            </a:r>
            <a:endParaRPr lang="nl-NL" sz="1200" dirty="0" smtClean="0"/>
          </a:p>
          <a:p>
            <a:pPr algn="ctr"/>
            <a:r>
              <a:rPr lang="nl-NL" sz="1200" dirty="0" err="1" smtClean="0"/>
              <a:t>side</a:t>
            </a:r>
            <a:endParaRPr lang="nl-NL" sz="1200" dirty="0"/>
          </a:p>
        </p:txBody>
      </p:sp>
    </p:spTree>
    <p:extLst>
      <p:ext uri="{BB962C8B-B14F-4D97-AF65-F5344CB8AC3E}">
        <p14:creationId xmlns="" xmlns:p14="http://schemas.microsoft.com/office/powerpoint/2010/main" val="157352326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547195"/>
            <a:ext cx="8229600" cy="940945"/>
          </a:xfrm>
        </p:spPr>
        <p:txBody>
          <a:bodyPr/>
          <a:lstStyle/>
          <a:p>
            <a:r>
              <a:rPr lang="nl-NL" sz="4000" dirty="0" err="1" smtClean="0"/>
              <a:t>Under</a:t>
            </a:r>
            <a:r>
              <a:rPr lang="nl-NL" sz="4000" dirty="0" smtClean="0"/>
              <a:t> </a:t>
            </a:r>
            <a:r>
              <a:rPr lang="nl-NL" sz="4000" dirty="0" err="1" smtClean="0"/>
              <a:t>what</a:t>
            </a:r>
            <a:r>
              <a:rPr lang="nl-NL" sz="4000" dirty="0" smtClean="0"/>
              <a:t> </a:t>
            </a:r>
            <a:r>
              <a:rPr lang="nl-NL" sz="4000" dirty="0" err="1" smtClean="0"/>
              <a:t>conditions</a:t>
            </a:r>
            <a:r>
              <a:rPr lang="nl-NL" sz="4000" dirty="0" smtClean="0"/>
              <a:t> do wind turbines </a:t>
            </a:r>
            <a:r>
              <a:rPr lang="nl-NL" sz="4000" dirty="0" err="1" smtClean="0"/>
              <a:t>produce</a:t>
            </a:r>
            <a:r>
              <a:rPr lang="nl-NL" sz="4000" dirty="0" smtClean="0"/>
              <a:t> </a:t>
            </a:r>
            <a:r>
              <a:rPr lang="nl-NL" sz="4000" dirty="0" err="1" smtClean="0"/>
              <a:t>energy</a:t>
            </a:r>
            <a:r>
              <a:rPr lang="nl-NL" sz="4000" dirty="0" smtClean="0"/>
              <a:t>?</a:t>
            </a:r>
            <a:endParaRPr lang="nl-NL" sz="40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err="1" smtClean="0"/>
              <a:t>Sufficient</a:t>
            </a:r>
            <a:r>
              <a:rPr lang="nl-NL" dirty="0" smtClean="0"/>
              <a:t> wind</a:t>
            </a:r>
            <a:endParaRPr lang="nl-NL" dirty="0"/>
          </a:p>
        </p:txBody>
      </p:sp>
      <p:pic>
        <p:nvPicPr>
          <p:cNvPr id="5" name="Afbeelding 4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6528" y="2687499"/>
            <a:ext cx="4066111" cy="3569970"/>
          </a:xfrm>
          <a:prstGeom prst="rect">
            <a:avLst/>
          </a:prstGeom>
          <a:solidFill>
            <a:srgbClr val="FFFFFF"/>
          </a:solidFill>
          <a:ln w="12700">
            <a:noFill/>
            <a:round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416945681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How</a:t>
            </a:r>
            <a:r>
              <a:rPr lang="nl-NL" dirty="0" smtClean="0"/>
              <a:t> is </a:t>
            </a:r>
            <a:r>
              <a:rPr lang="nl-NL" dirty="0" err="1" smtClean="0"/>
              <a:t>energy</a:t>
            </a:r>
            <a:r>
              <a:rPr lang="nl-NL" dirty="0" smtClean="0"/>
              <a:t> </a:t>
            </a:r>
            <a:r>
              <a:rPr lang="nl-NL" dirty="0" err="1" smtClean="0"/>
              <a:t>transported</a:t>
            </a:r>
            <a:r>
              <a:rPr lang="nl-NL" dirty="0" smtClean="0"/>
              <a:t>?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err="1" smtClean="0"/>
              <a:t>Connected</a:t>
            </a:r>
            <a:r>
              <a:rPr lang="nl-NL" dirty="0" smtClean="0"/>
              <a:t> to the </a:t>
            </a:r>
            <a:r>
              <a:rPr lang="nl-NL" dirty="0" err="1" smtClean="0"/>
              <a:t>local</a:t>
            </a:r>
            <a:r>
              <a:rPr lang="nl-NL" dirty="0" smtClean="0"/>
              <a:t> </a:t>
            </a:r>
            <a:r>
              <a:rPr lang="nl-NL" dirty="0" err="1" smtClean="0"/>
              <a:t>grid</a:t>
            </a:r>
            <a:endParaRPr lang="nl-NL" dirty="0" smtClean="0"/>
          </a:p>
          <a:p>
            <a:r>
              <a:rPr lang="nl-NL" dirty="0" smtClean="0"/>
              <a:t>Correct </a:t>
            </a:r>
            <a:r>
              <a:rPr lang="nl-NL" dirty="0" err="1" smtClean="0"/>
              <a:t>tension</a:t>
            </a:r>
            <a:endParaRPr lang="nl-NL" dirty="0" smtClean="0"/>
          </a:p>
          <a:p>
            <a:pPr lvl="1"/>
            <a:r>
              <a:rPr lang="nl-NL" dirty="0" err="1" smtClean="0"/>
              <a:t>Transformer</a:t>
            </a:r>
            <a:r>
              <a:rPr lang="nl-NL" dirty="0" smtClean="0"/>
              <a:t> station</a:t>
            </a:r>
          </a:p>
          <a:p>
            <a:pPr lvl="1"/>
            <a:r>
              <a:rPr lang="nl-NL" dirty="0" err="1" smtClean="0"/>
              <a:t>Avoid</a:t>
            </a:r>
            <a:r>
              <a:rPr lang="nl-NL" dirty="0" smtClean="0"/>
              <a:t> </a:t>
            </a:r>
            <a:r>
              <a:rPr lang="nl-NL" dirty="0" err="1" smtClean="0"/>
              <a:t>distortion</a:t>
            </a:r>
            <a:r>
              <a:rPr lang="nl-NL" dirty="0" smtClean="0"/>
              <a:t> </a:t>
            </a:r>
            <a:r>
              <a:rPr lang="nl-NL" dirty="0" smtClean="0"/>
              <a:t>power</a:t>
            </a:r>
          </a:p>
          <a:p>
            <a:r>
              <a:rPr lang="nl-NL" dirty="0" err="1" smtClean="0"/>
              <a:t>Current</a:t>
            </a:r>
            <a:r>
              <a:rPr lang="nl-NL" dirty="0" smtClean="0"/>
              <a:t> </a:t>
            </a:r>
            <a:r>
              <a:rPr lang="nl-NL" dirty="0" err="1" smtClean="0"/>
              <a:t>flows</a:t>
            </a:r>
            <a:r>
              <a:rPr lang="nl-NL" dirty="0" smtClean="0"/>
              <a:t> </a:t>
            </a:r>
            <a:r>
              <a:rPr lang="nl-NL" dirty="0" err="1" smtClean="0"/>
              <a:t>into</a:t>
            </a:r>
            <a:r>
              <a:rPr lang="nl-NL" dirty="0" smtClean="0"/>
              <a:t> the </a:t>
            </a:r>
            <a:r>
              <a:rPr lang="nl-NL" dirty="0" err="1" smtClean="0"/>
              <a:t>grid</a:t>
            </a:r>
            <a:endParaRPr lang="nl-NL" dirty="0" smtClean="0"/>
          </a:p>
        </p:txBody>
      </p:sp>
    </p:spTree>
    <p:extLst>
      <p:ext uri="{BB962C8B-B14F-4D97-AF65-F5344CB8AC3E}">
        <p14:creationId xmlns="" xmlns:p14="http://schemas.microsoft.com/office/powerpoint/2010/main" val="225497729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What</a:t>
            </a:r>
            <a:r>
              <a:rPr lang="nl-NL" dirty="0" smtClean="0"/>
              <a:t> is the </a:t>
            </a:r>
            <a:r>
              <a:rPr lang="nl-NL" dirty="0" err="1" smtClean="0"/>
              <a:t>energy</a:t>
            </a:r>
            <a:r>
              <a:rPr lang="nl-NL" dirty="0" smtClean="0"/>
              <a:t> </a:t>
            </a:r>
            <a:r>
              <a:rPr lang="nl-NL" dirty="0" err="1" smtClean="0"/>
              <a:t>yield</a:t>
            </a:r>
            <a:r>
              <a:rPr lang="nl-NL" dirty="0" smtClean="0"/>
              <a:t>?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739775" y="2770094"/>
            <a:ext cx="7662864" cy="3744619"/>
          </a:xfrm>
        </p:spPr>
        <p:txBody>
          <a:bodyPr>
            <a:normAutofit/>
          </a:bodyPr>
          <a:lstStyle/>
          <a:p>
            <a:r>
              <a:rPr lang="nl-NL" dirty="0" err="1" smtClean="0"/>
              <a:t>Depends</a:t>
            </a:r>
            <a:r>
              <a:rPr lang="nl-NL" dirty="0" smtClean="0"/>
              <a:t> </a:t>
            </a:r>
            <a:r>
              <a:rPr lang="nl-NL" dirty="0" err="1" smtClean="0"/>
              <a:t>on</a:t>
            </a:r>
            <a:r>
              <a:rPr lang="nl-NL" dirty="0" smtClean="0"/>
              <a:t> type of </a:t>
            </a:r>
            <a:r>
              <a:rPr lang="nl-NL" dirty="0" smtClean="0"/>
              <a:t>wind turbine</a:t>
            </a:r>
            <a:endParaRPr lang="nl-NL" dirty="0" smtClean="0"/>
          </a:p>
          <a:p>
            <a:r>
              <a:rPr lang="nl-NL" dirty="0" smtClean="0"/>
              <a:t>Subject to</a:t>
            </a:r>
            <a:r>
              <a:rPr lang="nl-NL" dirty="0" smtClean="0"/>
              <a:t>:</a:t>
            </a:r>
            <a:endParaRPr lang="nl-NL" dirty="0" smtClean="0"/>
          </a:p>
          <a:p>
            <a:pPr lvl="1"/>
            <a:r>
              <a:rPr lang="nl-NL" dirty="0" smtClean="0"/>
              <a:t>design</a:t>
            </a:r>
            <a:endParaRPr lang="nl-NL" dirty="0" smtClean="0"/>
          </a:p>
          <a:p>
            <a:pPr lvl="1"/>
            <a:r>
              <a:rPr lang="nl-NL" dirty="0" err="1" smtClean="0"/>
              <a:t>h</a:t>
            </a:r>
            <a:r>
              <a:rPr lang="nl-NL" dirty="0" err="1" smtClean="0"/>
              <a:t>eight</a:t>
            </a:r>
            <a:endParaRPr lang="nl-NL" dirty="0" smtClean="0"/>
          </a:p>
          <a:p>
            <a:pPr lvl="1"/>
            <a:r>
              <a:rPr lang="nl-NL" dirty="0" err="1" smtClean="0"/>
              <a:t>length</a:t>
            </a:r>
            <a:r>
              <a:rPr lang="nl-NL" dirty="0" smtClean="0"/>
              <a:t> of rotor </a:t>
            </a:r>
            <a:r>
              <a:rPr lang="nl-NL" dirty="0" err="1" smtClean="0"/>
              <a:t>blades</a:t>
            </a:r>
            <a:endParaRPr lang="nl-NL" dirty="0" smtClean="0"/>
          </a:p>
          <a:p>
            <a:pPr lvl="1"/>
            <a:r>
              <a:rPr lang="nl-NL" dirty="0" smtClean="0"/>
              <a:t>windspeed</a:t>
            </a:r>
            <a:endParaRPr lang="nl-NL" dirty="0" smtClean="0"/>
          </a:p>
          <a:p>
            <a:pPr lvl="1"/>
            <a:r>
              <a:rPr lang="nl-NL" dirty="0" err="1" smtClean="0"/>
              <a:t>l</a:t>
            </a:r>
            <a:r>
              <a:rPr lang="nl-NL" dirty="0" err="1" smtClean="0"/>
              <a:t>ocation</a:t>
            </a:r>
            <a:endParaRPr lang="nl-NL" dirty="0" smtClean="0"/>
          </a:p>
          <a:p>
            <a:r>
              <a:rPr lang="nl-NL" dirty="0" smtClean="0"/>
              <a:t>VAWT </a:t>
            </a:r>
            <a:r>
              <a:rPr lang="nl-NL" dirty="0" err="1" smtClean="0"/>
              <a:t>suitable</a:t>
            </a:r>
            <a:r>
              <a:rPr lang="nl-NL" dirty="0" smtClean="0"/>
              <a:t> </a:t>
            </a:r>
            <a:r>
              <a:rPr lang="nl-NL" dirty="0" err="1" smtClean="0"/>
              <a:t>for</a:t>
            </a:r>
            <a:r>
              <a:rPr lang="nl-NL" dirty="0" smtClean="0"/>
              <a:t> </a:t>
            </a:r>
            <a:r>
              <a:rPr lang="nl-NL" dirty="0" err="1" smtClean="0"/>
              <a:t>urban</a:t>
            </a:r>
            <a:r>
              <a:rPr lang="nl-NL" dirty="0" smtClean="0"/>
              <a:t> areas</a:t>
            </a:r>
            <a:endParaRPr lang="nl-NL" dirty="0"/>
          </a:p>
        </p:txBody>
      </p:sp>
    </p:spTree>
    <p:extLst>
      <p:ext uri="{BB962C8B-B14F-4D97-AF65-F5344CB8AC3E}">
        <p14:creationId xmlns="" xmlns:p14="http://schemas.microsoft.com/office/powerpoint/2010/main" val="382716761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What</a:t>
            </a:r>
            <a:r>
              <a:rPr lang="nl-NL" dirty="0" smtClean="0"/>
              <a:t> is the </a:t>
            </a:r>
            <a:r>
              <a:rPr lang="nl-NL" dirty="0" err="1" smtClean="0"/>
              <a:t>energy</a:t>
            </a:r>
            <a:r>
              <a:rPr lang="nl-NL" dirty="0" smtClean="0"/>
              <a:t> </a:t>
            </a:r>
            <a:r>
              <a:rPr lang="nl-NL" dirty="0" err="1" smtClean="0"/>
              <a:t>yield</a:t>
            </a:r>
            <a:r>
              <a:rPr lang="nl-NL" dirty="0" smtClean="0"/>
              <a:t>?</a:t>
            </a:r>
            <a:endParaRPr lang="nl-NL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4064948242"/>
              </p:ext>
            </p:extLst>
          </p:nvPr>
        </p:nvGraphicFramePr>
        <p:xfrm>
          <a:off x="1073150" y="2086497"/>
          <a:ext cx="6997700" cy="4584700"/>
        </p:xfrm>
        <a:graphic>
          <a:graphicData uri="http://schemas.openxmlformats.org/presentationml/2006/ole">
            <p:oleObj spid="_x0000_s1031" name="Werkblad" r:id="rId3" imgW="6997442" imgH="4584531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11590836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Movie</a:t>
            </a:r>
            <a:r>
              <a:rPr lang="nl-NL" dirty="0" smtClean="0"/>
              <a:t>!!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>
                <a:solidFill>
                  <a:srgbClr val="FF0000"/>
                </a:solidFill>
                <a:hlinkClick r:id="rId2"/>
              </a:rPr>
              <a:t>http://youtu.be/</a:t>
            </a:r>
            <a:r>
              <a:rPr lang="nl-NL" dirty="0" smtClean="0">
                <a:solidFill>
                  <a:srgbClr val="FF0000"/>
                </a:solidFill>
                <a:hlinkClick r:id="rId2"/>
              </a:rPr>
              <a:t>0lyxZcaHlng</a:t>
            </a:r>
            <a:endParaRPr lang="nl-NL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1020224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Sources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nl-NL" u="sng" dirty="0">
                <a:hlinkClick r:id="rId2"/>
              </a:rPr>
              <a:t>http://www.windenergie.nl/onderwerpen/techniek/veiligheidseisen</a:t>
            </a:r>
            <a:r>
              <a:rPr lang="nl-NL" u="sng" dirty="0"/>
              <a:t> </a:t>
            </a:r>
            <a:endParaRPr lang="en-GB" dirty="0"/>
          </a:p>
          <a:p>
            <a:pPr>
              <a:spcBef>
                <a:spcPts val="1000"/>
              </a:spcBef>
            </a:pPr>
            <a:r>
              <a:rPr lang="nl-NL" u="sng" dirty="0">
                <a:hlinkClick r:id="rId3"/>
              </a:rPr>
              <a:t>http://www.windenergie.nl/onderwerpen/wet-en-regelgeving/normen-en-certificaten</a:t>
            </a:r>
            <a:r>
              <a:rPr lang="nl-NL" dirty="0"/>
              <a:t> </a:t>
            </a:r>
            <a:endParaRPr lang="en-GB" dirty="0"/>
          </a:p>
          <a:p>
            <a:pPr>
              <a:spcBef>
                <a:spcPts val="1000"/>
              </a:spcBef>
            </a:pPr>
            <a:r>
              <a:rPr lang="nl-NL" u="sng" dirty="0">
                <a:hlinkClick r:id="rId4"/>
              </a:rPr>
              <a:t>http://www.windenergie.nl/onderwerpen/techniek/opbrengst</a:t>
            </a:r>
            <a:endParaRPr lang="en-GB" dirty="0"/>
          </a:p>
          <a:p>
            <a:pPr>
              <a:spcBef>
                <a:spcPts val="1000"/>
              </a:spcBef>
            </a:pPr>
            <a:r>
              <a:rPr lang="nl-NL" u="sng" dirty="0">
                <a:hlinkClick r:id="rId5"/>
              </a:rPr>
              <a:t>http://www.windenergie.nl/onderwerpen/techniek/</a:t>
            </a:r>
            <a:r>
              <a:rPr lang="nl-NL" u="sng" dirty="0" smtClean="0">
                <a:hlinkClick r:id="rId5"/>
              </a:rPr>
              <a:t>elektriciteitsnet</a:t>
            </a:r>
            <a:endParaRPr lang="en-GB" dirty="0"/>
          </a:p>
          <a:p>
            <a:pPr>
              <a:spcBef>
                <a:spcPts val="1000"/>
              </a:spcBef>
            </a:pPr>
            <a:r>
              <a:rPr lang="nl-NL" u="sng" dirty="0">
                <a:hlinkClick r:id="rId6"/>
              </a:rPr>
              <a:t>http://www.windenergie.nl/onderwerpen/techniek/</a:t>
            </a:r>
            <a:r>
              <a:rPr lang="nl-NL" u="sng" dirty="0" smtClean="0">
                <a:hlinkClick r:id="rId6"/>
              </a:rPr>
              <a:t>werking</a:t>
            </a:r>
            <a:endParaRPr lang="en-GB" dirty="0"/>
          </a:p>
          <a:p>
            <a:pPr>
              <a:spcBef>
                <a:spcPts val="1000"/>
              </a:spcBef>
            </a:pPr>
            <a:r>
              <a:rPr lang="nl-NL" u="sng" dirty="0">
                <a:hlinkClick r:id="rId7"/>
              </a:rPr>
              <a:t>http://www.energiekeuzes.nl/windturbine/generator/</a:t>
            </a:r>
            <a:endParaRPr lang="en-GB" dirty="0"/>
          </a:p>
          <a:p>
            <a:pPr>
              <a:spcBef>
                <a:spcPts val="1000"/>
              </a:spcBef>
            </a:pPr>
            <a:r>
              <a:rPr lang="nl-NL" u="sng" dirty="0">
                <a:hlinkClick r:id="rId8"/>
              </a:rPr>
              <a:t>http://profielwerkstukwindmolens.awardspace.com/?page=onderdelen</a:t>
            </a:r>
            <a:endParaRPr lang="en-GB" dirty="0"/>
          </a:p>
          <a:p>
            <a:pPr>
              <a:spcBef>
                <a:spcPts val="1000"/>
              </a:spcBef>
            </a:pPr>
            <a:r>
              <a:rPr lang="nl-NL" u="sng" dirty="0">
                <a:hlinkClick r:id="rId9"/>
              </a:rPr>
              <a:t>http://www.duurzaambouwloket.nl/maatregelen-windenergie-12-energie-2-4.html</a:t>
            </a:r>
            <a:endParaRPr lang="en-GB" dirty="0"/>
          </a:p>
          <a:p>
            <a:pPr>
              <a:spcBef>
                <a:spcPts val="1000"/>
              </a:spcBef>
            </a:pPr>
            <a:r>
              <a:rPr lang="nl-NL" u="sng" dirty="0">
                <a:hlinkClick r:id="rId10"/>
              </a:rPr>
              <a:t>http://statline.cbs.nl/StatWeb/publication/?DM=SLNL&amp;PA=70802ned&amp;D1=0,5-6&amp;D2=a&amp;D3=135,152-155,157-159,161-163,165-167,169-172,174-176,178-180,182&amp;HDR=T,G1&amp;STB=G2&amp;VW=T</a:t>
            </a:r>
            <a:endParaRPr lang="en-GB" dirty="0"/>
          </a:p>
          <a:p>
            <a:pPr>
              <a:lnSpc>
                <a:spcPct val="70000"/>
              </a:lnSpc>
              <a:spcBef>
                <a:spcPts val="1000"/>
              </a:spcBef>
            </a:pPr>
            <a:endParaRPr lang="nl-NL" dirty="0"/>
          </a:p>
        </p:txBody>
      </p:sp>
    </p:spTree>
    <p:extLst>
      <p:ext uri="{BB962C8B-B14F-4D97-AF65-F5344CB8AC3E}">
        <p14:creationId xmlns="" xmlns:p14="http://schemas.microsoft.com/office/powerpoint/2010/main" val="280514486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Sources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spcBef>
                <a:spcPts val="1000"/>
              </a:spcBef>
            </a:pPr>
            <a:r>
              <a:rPr lang="nl-NL" u="sng" dirty="0">
                <a:hlinkClick r:id="rId2"/>
              </a:rPr>
              <a:t>http://www.nibud.nl/uitgaven/huishouden/gas-elektriciteit-en-water.html</a:t>
            </a:r>
            <a:endParaRPr lang="en-GB" dirty="0"/>
          </a:p>
          <a:p>
            <a:pPr>
              <a:spcBef>
                <a:spcPts val="1000"/>
              </a:spcBef>
            </a:pPr>
            <a:r>
              <a:rPr lang="nl-NL" u="sng" dirty="0">
                <a:hlinkClick r:id="rId3"/>
              </a:rPr>
              <a:t>http://www.winvast.nl/dintelhaven-turbine.html</a:t>
            </a:r>
            <a:endParaRPr lang="en-GB" dirty="0"/>
          </a:p>
          <a:p>
            <a:pPr>
              <a:spcBef>
                <a:spcPts val="1000"/>
              </a:spcBef>
            </a:pPr>
            <a:r>
              <a:rPr lang="nl-NL" u="sng" dirty="0">
                <a:hlinkClick r:id="rId4"/>
              </a:rPr>
              <a:t>http://www.windparksvdw.nl/index.php?option=com_content&amp;view=article&amp;id=53&amp;Itemid=63</a:t>
            </a:r>
            <a:r>
              <a:rPr lang="nl-NL" dirty="0"/>
              <a:t> </a:t>
            </a:r>
            <a:endParaRPr lang="en-GB" dirty="0"/>
          </a:p>
          <a:p>
            <a:pPr>
              <a:spcBef>
                <a:spcPts val="1000"/>
              </a:spcBef>
            </a:pPr>
            <a:r>
              <a:rPr lang="nl-NL" u="sng" dirty="0">
                <a:hlinkClick r:id="rId5"/>
              </a:rPr>
              <a:t>http://upload.wikimedia.org/wikipedia/commons/9/9f/NASA_MOD-0_smoke_test_1982_05937L.jpg</a:t>
            </a:r>
            <a:endParaRPr lang="en-GB" dirty="0"/>
          </a:p>
          <a:p>
            <a:pPr>
              <a:spcBef>
                <a:spcPts val="1000"/>
              </a:spcBef>
            </a:pPr>
            <a:r>
              <a:rPr lang="nl-NL" u="sng" dirty="0">
                <a:hlinkClick r:id="rId6"/>
              </a:rPr>
              <a:t>http://www.debeterewereld.nl/Artikelen/4274/SAMEN_JE_EIGEN_STROOM_OPWEKKEN</a:t>
            </a:r>
            <a:endParaRPr lang="en-GB" dirty="0"/>
          </a:p>
          <a:p>
            <a:pPr>
              <a:spcBef>
                <a:spcPts val="1000"/>
              </a:spcBef>
            </a:pPr>
            <a:r>
              <a:rPr lang="nl-NL" u="sng" dirty="0">
                <a:hlinkClick r:id="rId7"/>
              </a:rPr>
              <a:t>http://upload.wikimedia.org/wikipedia/commons/9/92/Darrieus_rotor002.jpg</a:t>
            </a:r>
            <a:endParaRPr lang="en-GB" dirty="0"/>
          </a:p>
          <a:p>
            <a:pPr>
              <a:spcBef>
                <a:spcPts val="1000"/>
              </a:spcBef>
            </a:pPr>
            <a:r>
              <a:rPr lang="nl-NL" u="sng" dirty="0">
                <a:hlinkClick r:id="rId8"/>
              </a:rPr>
              <a:t>http://upload.wikimedia.org/wikipedia/commons/f/f7/Taiwan_2009_JinGuaShi_Historic_Gold_Mine_Combined_Darrieus_Savonius_Wind_Turbines_FRD_8638.jpg</a:t>
            </a:r>
            <a:endParaRPr lang="en-GB" dirty="0"/>
          </a:p>
          <a:p>
            <a:pPr>
              <a:spcBef>
                <a:spcPts val="1000"/>
              </a:spcBef>
            </a:pPr>
            <a:endParaRPr lang="nl-NL" dirty="0"/>
          </a:p>
        </p:txBody>
      </p:sp>
    </p:spTree>
    <p:extLst>
      <p:ext uri="{BB962C8B-B14F-4D97-AF65-F5344CB8AC3E}">
        <p14:creationId xmlns="" xmlns:p14="http://schemas.microsoft.com/office/powerpoint/2010/main" val="174616857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enesis">
  <a:themeElements>
    <a:clrScheme name="Genesis">
      <a:dk1>
        <a:sysClr val="windowText" lastClr="000000"/>
      </a:dk1>
      <a:lt1>
        <a:sysClr val="window" lastClr="FFFFFF"/>
      </a:lt1>
      <a:dk2>
        <a:srgbClr val="465466"/>
      </a:dk2>
      <a:lt2>
        <a:srgbClr val="BBD7F8"/>
      </a:lt2>
      <a:accent1>
        <a:srgbClr val="80B606"/>
      </a:accent1>
      <a:accent2>
        <a:srgbClr val="E29F1D"/>
      </a:accent2>
      <a:accent3>
        <a:srgbClr val="2397E2"/>
      </a:accent3>
      <a:accent4>
        <a:srgbClr val="35ACA2"/>
      </a:accent4>
      <a:accent5>
        <a:srgbClr val="5430BB"/>
      </a:accent5>
      <a:accent6>
        <a:srgbClr val="8D34E0"/>
      </a:accent6>
      <a:hlink>
        <a:srgbClr val="00B0F0"/>
      </a:hlink>
      <a:folHlink>
        <a:srgbClr val="0070C0"/>
      </a:folHlink>
    </a:clrScheme>
    <a:fontScheme name="Office - klassiek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enesis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70000"/>
                <a:satMod val="100000"/>
                <a:greenMod val="110000"/>
              </a:schemeClr>
            </a:gs>
            <a:gs pos="75000">
              <a:schemeClr val="phClr">
                <a:tint val="40000"/>
                <a:satMod val="150000"/>
                <a:redMod val="100000"/>
                <a:blueMod val="100000"/>
              </a:schemeClr>
            </a:gs>
            <a:gs pos="100000">
              <a:schemeClr val="phClr">
                <a:tint val="60000"/>
                <a:satMod val="120000"/>
                <a:redMod val="100000"/>
                <a:blueMod val="100000"/>
              </a:schemeClr>
            </a:gs>
          </a:gsLst>
          <a:path path="circle">
            <a:fillToRect l="25000" t="25000" r="5000" b="5000"/>
          </a:path>
        </a:gradFill>
        <a:gradFill rotWithShape="1">
          <a:gsLst>
            <a:gs pos="0">
              <a:schemeClr val="phClr">
                <a:tint val="50000"/>
                <a:shade val="100000"/>
                <a:alpha val="100000"/>
                <a:satMod val="150000"/>
              </a:schemeClr>
            </a:gs>
            <a:gs pos="40000">
              <a:schemeClr val="phClr">
                <a:tint val="70000"/>
                <a:shade val="100000"/>
                <a:alpha val="100000"/>
                <a:satMod val="150000"/>
              </a:schemeClr>
            </a:gs>
            <a:gs pos="100000">
              <a:schemeClr val="phClr">
                <a:shade val="90000"/>
                <a:satMod val="11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50800" dir="11400000" sx="102000" sy="101000" algn="tl" rotWithShape="0">
              <a:srgbClr val="000000">
                <a:alpha val="35000"/>
              </a:srgbClr>
            </a:outerShdw>
          </a:effectLst>
          <a:scene3d>
            <a:camera prst="perspectiveFront" fov="4800000"/>
            <a:lightRig rig="morning" dir="tl"/>
          </a:scene3d>
          <a:sp3d prstMaterial="softmetal">
            <a:bevelT w="0" h="0"/>
          </a:sp3d>
        </a:effectStyle>
        <a:effectStyle>
          <a:effectLst>
            <a:innerShdw blurRad="50800" dist="25400" dir="13500000">
              <a:srgbClr val="000000">
                <a:alpha val="75000"/>
              </a:srgbClr>
            </a:innerShdw>
            <a:reflection blurRad="101600" stA="40000" endPos="50000" dist="63500" dir="5400000" fadeDir="7200000" sy="-100000" kx="300000" rotWithShape="0"/>
          </a:effectLst>
          <a:scene3d>
            <a:camera prst="orthographicFront">
              <a:rot lat="0" lon="0" rev="0"/>
            </a:camera>
            <a:lightRig rig="chilly" dir="tr">
              <a:rot lat="0" lon="0" rev="1200000"/>
            </a:lightRig>
          </a:scene3d>
          <a:sp3d prstMaterial="plastic">
            <a:bevelT w="0" h="0"/>
          </a:sp3d>
        </a:effectStyle>
      </a:effectStyleLst>
      <a:bgFillStyleLst>
        <a:blipFill rotWithShape="1">
          <a:blip xmlns:r="http://schemas.openxmlformats.org/officeDocument/2006/relationships" r:embed="rId1"/>
          <a:stretch/>
        </a:blipFill>
        <a:blipFill rotWithShape="1">
          <a:blip xmlns:r="http://schemas.openxmlformats.org/officeDocument/2006/relationships" r:embed="rId2"/>
          <a:stretch/>
        </a:blipFill>
        <a:blipFill rotWithShape="1">
          <a:blip xmlns:r="http://schemas.openxmlformats.org/officeDocument/2006/relationships" r:embed="rId3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Genesis.thmx</Template>
  <TotalTime>519</TotalTime>
  <Words>384</Words>
  <Application>Microsoft Office PowerPoint</Application>
  <PresentationFormat>Diavoorstelling (4:3)</PresentationFormat>
  <Paragraphs>113</Paragraphs>
  <Slides>17</Slides>
  <Notes>0</Notes>
  <HiddenSlides>0</HiddenSlides>
  <MMClips>0</MMClips>
  <ScaleCrop>false</ScaleCrop>
  <HeadingPairs>
    <vt:vector size="6" baseType="variant">
      <vt:variant>
        <vt:lpstr>Thema</vt:lpstr>
      </vt:variant>
      <vt:variant>
        <vt:i4>1</vt:i4>
      </vt:variant>
      <vt:variant>
        <vt:lpstr>Ingesloten OLE-bronprogramma's</vt:lpstr>
      </vt:variant>
      <vt:variant>
        <vt:i4>1</vt:i4>
      </vt:variant>
      <vt:variant>
        <vt:lpstr>Diatitels</vt:lpstr>
      </vt:variant>
      <vt:variant>
        <vt:i4>17</vt:i4>
      </vt:variant>
    </vt:vector>
  </HeadingPairs>
  <TitlesOfParts>
    <vt:vector size="19" baseType="lpstr">
      <vt:lpstr>Genesis</vt:lpstr>
      <vt:lpstr>Werkblad</vt:lpstr>
      <vt:lpstr>How do we obtain windenergy?</vt:lpstr>
      <vt:lpstr>What kind of windmills do exist?</vt:lpstr>
      <vt:lpstr>HAWT</vt:lpstr>
      <vt:lpstr>VAWT</vt:lpstr>
      <vt:lpstr>How is a wind turbine built?</vt:lpstr>
      <vt:lpstr>What are wind turbines made of?</vt:lpstr>
      <vt:lpstr>What are the criteria a wind turbine has to meet?</vt:lpstr>
      <vt:lpstr>How is wind converted into energy?</vt:lpstr>
      <vt:lpstr>How is wind converted into energy?</vt:lpstr>
      <vt:lpstr>How is wind converted into energy?</vt:lpstr>
      <vt:lpstr>Under what conditions do wind turbines produce energy?</vt:lpstr>
      <vt:lpstr>How is energy transported?</vt:lpstr>
      <vt:lpstr>What is the energy yield?</vt:lpstr>
      <vt:lpstr>What is the energy yield?</vt:lpstr>
      <vt:lpstr>Movie!!</vt:lpstr>
      <vt:lpstr>Sources</vt:lpstr>
      <vt:lpstr>Sources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Hoe komen wij aan windenergie?</dc:title>
  <dc:creator>Constantijn van der Eijk</dc:creator>
  <cp:lastModifiedBy>wtg</cp:lastModifiedBy>
  <cp:revision>37</cp:revision>
  <dcterms:created xsi:type="dcterms:W3CDTF">2013-01-02T14:05:38Z</dcterms:created>
  <dcterms:modified xsi:type="dcterms:W3CDTF">2013-02-05T09:36:26Z</dcterms:modified>
</cp:coreProperties>
</file>